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8" r:id="rId2"/>
    <p:sldId id="295" r:id="rId3"/>
    <p:sldId id="296" r:id="rId4"/>
    <p:sldId id="298" r:id="rId5"/>
    <p:sldId id="300" r:id="rId6"/>
    <p:sldId id="297" r:id="rId7"/>
    <p:sldId id="293" r:id="rId8"/>
    <p:sldId id="302" r:id="rId9"/>
    <p:sldId id="301" r:id="rId10"/>
    <p:sldId id="308" r:id="rId11"/>
    <p:sldId id="284" r:id="rId12"/>
    <p:sldId id="294" r:id="rId13"/>
    <p:sldId id="303" r:id="rId14"/>
    <p:sldId id="310" r:id="rId15"/>
    <p:sldId id="311" r:id="rId16"/>
    <p:sldId id="304" r:id="rId17"/>
    <p:sldId id="261" r:id="rId18"/>
    <p:sldId id="307" r:id="rId19"/>
    <p:sldId id="312" r:id="rId20"/>
    <p:sldId id="309" r:id="rId21"/>
    <p:sldId id="306"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1" autoAdjust="0"/>
    <p:restoredTop sz="99645" autoAdjust="0"/>
  </p:normalViewPr>
  <p:slideViewPr>
    <p:cSldViewPr>
      <p:cViewPr>
        <p:scale>
          <a:sx n="100" d="100"/>
          <a:sy n="100" d="100"/>
        </p:scale>
        <p:origin x="-1272" y="-396"/>
      </p:cViewPr>
      <p:guideLst>
        <p:guide orient="horz" pos="2160"/>
        <p:guide pos="2880"/>
      </p:guideLst>
    </p:cSldViewPr>
  </p:slideViewPr>
  <p:outlineViewPr>
    <p:cViewPr>
      <p:scale>
        <a:sx n="33" d="100"/>
        <a:sy n="33" d="100"/>
      </p:scale>
      <p:origin x="0" y="37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30796578157982"/>
          <c:y val="8.0835972412771503E-2"/>
          <c:w val="0.86398177980224422"/>
          <c:h val="0.53422757319893754"/>
        </c:manualLayout>
      </c:layout>
      <c:barChart>
        <c:barDir val="col"/>
        <c:grouping val="clustered"/>
        <c:varyColors val="0"/>
        <c:ser>
          <c:idx val="0"/>
          <c:order val="0"/>
          <c:invertIfNegative val="0"/>
          <c:dPt>
            <c:idx val="8"/>
            <c:invertIfNegative val="0"/>
            <c:bubble3D val="0"/>
            <c:spPr>
              <a:solidFill>
                <a:srgbClr val="FFC000"/>
              </a:solidFill>
            </c:spPr>
          </c:dPt>
          <c:dLbls>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Sheet4!$B$2:$B$11</c:f>
              <c:strCache>
                <c:ptCount val="10"/>
                <c:pt idx="0">
                  <c:v>Kensington and Chelsea</c:v>
                </c:pt>
                <c:pt idx="1">
                  <c:v>Kingston</c:v>
                </c:pt>
                <c:pt idx="2">
                  <c:v>Sutton</c:v>
                </c:pt>
                <c:pt idx="3">
                  <c:v>Hammersmith and Fulham</c:v>
                </c:pt>
                <c:pt idx="4">
                  <c:v>Richmond</c:v>
                </c:pt>
                <c:pt idx="5">
                  <c:v>Westminster</c:v>
                </c:pt>
                <c:pt idx="6">
                  <c:v>Camden</c:v>
                </c:pt>
                <c:pt idx="7">
                  <c:v>Merton</c:v>
                </c:pt>
                <c:pt idx="8">
                  <c:v>Wandsworth</c:v>
                </c:pt>
                <c:pt idx="9">
                  <c:v>Croydon</c:v>
                </c:pt>
              </c:strCache>
            </c:strRef>
          </c:cat>
          <c:val>
            <c:numRef>
              <c:f>Sheet4!$F$2:$F$11</c:f>
              <c:numCache>
                <c:formatCode>#,##0</c:formatCode>
                <c:ptCount val="10"/>
                <c:pt idx="0">
                  <c:v>2211</c:v>
                </c:pt>
                <c:pt idx="1">
                  <c:v>2307.3333333333339</c:v>
                </c:pt>
                <c:pt idx="2">
                  <c:v>2739</c:v>
                </c:pt>
                <c:pt idx="3">
                  <c:v>2789.3333333333339</c:v>
                </c:pt>
                <c:pt idx="4">
                  <c:v>2928.6666666666661</c:v>
                </c:pt>
                <c:pt idx="5">
                  <c:v>3032.6666666666661</c:v>
                </c:pt>
                <c:pt idx="6">
                  <c:v>3090.3333333333339</c:v>
                </c:pt>
                <c:pt idx="7">
                  <c:v>3507.3333333333339</c:v>
                </c:pt>
                <c:pt idx="8">
                  <c:v>5452.6666666666697</c:v>
                </c:pt>
                <c:pt idx="9">
                  <c:v>5497</c:v>
                </c:pt>
              </c:numCache>
            </c:numRef>
          </c:val>
        </c:ser>
        <c:dLbls>
          <c:showLegendKey val="0"/>
          <c:showVal val="0"/>
          <c:showCatName val="0"/>
          <c:showSerName val="0"/>
          <c:showPercent val="0"/>
          <c:showBubbleSize val="0"/>
        </c:dLbls>
        <c:gapWidth val="30"/>
        <c:axId val="86547456"/>
        <c:axId val="86549248"/>
      </c:barChart>
      <c:catAx>
        <c:axId val="86547456"/>
        <c:scaling>
          <c:orientation val="minMax"/>
        </c:scaling>
        <c:delete val="0"/>
        <c:axPos val="b"/>
        <c:majorTickMark val="out"/>
        <c:minorTickMark val="none"/>
        <c:tickLblPos val="nextTo"/>
        <c:crossAx val="86549248"/>
        <c:crosses val="autoZero"/>
        <c:auto val="1"/>
        <c:lblAlgn val="ctr"/>
        <c:lblOffset val="100"/>
        <c:noMultiLvlLbl val="0"/>
      </c:catAx>
      <c:valAx>
        <c:axId val="86549248"/>
        <c:scaling>
          <c:orientation val="minMax"/>
        </c:scaling>
        <c:delete val="0"/>
        <c:axPos val="l"/>
        <c:numFmt formatCode="#,##0" sourceLinked="1"/>
        <c:majorTickMark val="out"/>
        <c:minorTickMark val="none"/>
        <c:tickLblPos val="nextTo"/>
        <c:txPr>
          <a:bodyPr/>
          <a:lstStyle/>
          <a:p>
            <a:pPr>
              <a:defRPr sz="1200">
                <a:latin typeface="Arial" pitchFamily="34" charset="0"/>
                <a:cs typeface="Arial" pitchFamily="34" charset="0"/>
              </a:defRPr>
            </a:pPr>
            <a:endParaRPr lang="en-US"/>
          </a:p>
        </c:txPr>
        <c:crossAx val="86547456"/>
        <c:crosses val="autoZero"/>
        <c:crossBetween val="between"/>
      </c:valAx>
    </c:plotArea>
    <c:plotVisOnly val="1"/>
    <c:dispBlanksAs val="gap"/>
    <c:showDLblsOverMax val="0"/>
  </c:chart>
  <c:spPr>
    <a:solidFill>
      <a:schemeClr val="bg1"/>
    </a:solidFill>
  </c:spPr>
  <c:txPr>
    <a:bodyPr/>
    <a:lstStyle/>
    <a:p>
      <a:pPr>
        <a:defRPr sz="1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'GFR trend'!$B$6</c:f>
              <c:strCache>
                <c:ptCount val="1"/>
                <c:pt idx="0">
                  <c:v>General Fertility Rate</c:v>
                </c:pt>
              </c:strCache>
            </c:strRef>
          </c:tx>
          <c:cat>
            <c:numRef>
              <c:f>'GFR trend'!$A$7:$A$19</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'GFR trend'!$B$7:$B$19</c:f>
              <c:numCache>
                <c:formatCode>General</c:formatCode>
                <c:ptCount val="13"/>
                <c:pt idx="0">
                  <c:v>54.7</c:v>
                </c:pt>
                <c:pt idx="1">
                  <c:v>56.8</c:v>
                </c:pt>
                <c:pt idx="2" formatCode="0.0">
                  <c:v>51.8</c:v>
                </c:pt>
                <c:pt idx="3" formatCode="0.0">
                  <c:v>54.3</c:v>
                </c:pt>
                <c:pt idx="4" formatCode="0.0">
                  <c:v>53.1</c:v>
                </c:pt>
                <c:pt idx="5" formatCode="0.0">
                  <c:v>54.8</c:v>
                </c:pt>
                <c:pt idx="6" formatCode="0.0">
                  <c:v>58.7</c:v>
                </c:pt>
                <c:pt idx="7" formatCode="#,##0.0">
                  <c:v>58.2</c:v>
                </c:pt>
                <c:pt idx="8" formatCode="0.0">
                  <c:v>61.1</c:v>
                </c:pt>
                <c:pt idx="9" formatCode="0.0">
                  <c:v>62.2</c:v>
                </c:pt>
                <c:pt idx="10" formatCode="0.0">
                  <c:v>64.400000000000006</c:v>
                </c:pt>
                <c:pt idx="11" formatCode="0.0">
                  <c:v>59.9</c:v>
                </c:pt>
                <c:pt idx="12" formatCode="0.0">
                  <c:v>59.786781319235743</c:v>
                </c:pt>
              </c:numCache>
            </c:numRef>
          </c:val>
          <c:smooth val="0"/>
        </c:ser>
        <c:dLbls>
          <c:showLegendKey val="0"/>
          <c:showVal val="0"/>
          <c:showCatName val="0"/>
          <c:showSerName val="0"/>
          <c:showPercent val="0"/>
          <c:showBubbleSize val="0"/>
        </c:dLbls>
        <c:hiLowLines/>
        <c:marker val="1"/>
        <c:smooth val="0"/>
        <c:axId val="86843776"/>
        <c:axId val="86845312"/>
      </c:lineChart>
      <c:catAx>
        <c:axId val="86843776"/>
        <c:scaling>
          <c:orientation val="minMax"/>
        </c:scaling>
        <c:delete val="0"/>
        <c:axPos val="b"/>
        <c:numFmt formatCode="General" sourceLinked="1"/>
        <c:majorTickMark val="none"/>
        <c:minorTickMark val="none"/>
        <c:tickLblPos val="nextTo"/>
        <c:txPr>
          <a:bodyPr/>
          <a:lstStyle/>
          <a:p>
            <a:pPr>
              <a:defRPr sz="1200"/>
            </a:pPr>
            <a:endParaRPr lang="en-US"/>
          </a:p>
        </c:txPr>
        <c:crossAx val="86845312"/>
        <c:crosses val="autoZero"/>
        <c:auto val="1"/>
        <c:lblAlgn val="ctr"/>
        <c:lblOffset val="100"/>
        <c:noMultiLvlLbl val="0"/>
      </c:catAx>
      <c:valAx>
        <c:axId val="86845312"/>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86843776"/>
        <c:crosses val="autoZero"/>
        <c:crossBetween val="between"/>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'population projection JSNA'!$A$28</c:f>
              <c:strCache>
                <c:ptCount val="1"/>
                <c:pt idx="0">
                  <c:v>&lt;25</c:v>
                </c:pt>
              </c:strCache>
            </c:strRef>
          </c:tx>
          <c:cat>
            <c:numRef>
              <c:f>'population projection JSNA'!$B$27:$P$27</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'population projection JSNA'!$B$28:$P$28</c:f>
              <c:numCache>
                <c:formatCode>General</c:formatCode>
                <c:ptCount val="15"/>
                <c:pt idx="0">
                  <c:v>84644</c:v>
                </c:pt>
                <c:pt idx="1">
                  <c:v>86508</c:v>
                </c:pt>
                <c:pt idx="2">
                  <c:v>88752</c:v>
                </c:pt>
                <c:pt idx="3">
                  <c:v>90754</c:v>
                </c:pt>
                <c:pt idx="4">
                  <c:v>92343</c:v>
                </c:pt>
                <c:pt idx="5">
                  <c:v>94070</c:v>
                </c:pt>
                <c:pt idx="6">
                  <c:v>95538</c:v>
                </c:pt>
                <c:pt idx="7">
                  <c:v>96768</c:v>
                </c:pt>
                <c:pt idx="8">
                  <c:v>97859</c:v>
                </c:pt>
                <c:pt idx="9">
                  <c:v>98993</c:v>
                </c:pt>
                <c:pt idx="10">
                  <c:v>100037</c:v>
                </c:pt>
                <c:pt idx="11">
                  <c:v>101178</c:v>
                </c:pt>
                <c:pt idx="12">
                  <c:v>102241</c:v>
                </c:pt>
                <c:pt idx="13">
                  <c:v>103354</c:v>
                </c:pt>
                <c:pt idx="14">
                  <c:v>104600</c:v>
                </c:pt>
              </c:numCache>
            </c:numRef>
          </c:val>
          <c:smooth val="0"/>
        </c:ser>
        <c:ser>
          <c:idx val="1"/>
          <c:order val="1"/>
          <c:tx>
            <c:strRef>
              <c:f>'population projection JSNA'!$A$29</c:f>
              <c:strCache>
                <c:ptCount val="1"/>
                <c:pt idx="0">
                  <c:v>25-44</c:v>
                </c:pt>
              </c:strCache>
            </c:strRef>
          </c:tx>
          <c:cat>
            <c:numRef>
              <c:f>'population projection JSNA'!$B$27:$P$27</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'population projection JSNA'!$B$29:$P$29</c:f>
              <c:numCache>
                <c:formatCode>General</c:formatCode>
                <c:ptCount val="15"/>
                <c:pt idx="0">
                  <c:v>142070</c:v>
                </c:pt>
                <c:pt idx="1">
                  <c:v>142483</c:v>
                </c:pt>
                <c:pt idx="2">
                  <c:v>142949</c:v>
                </c:pt>
                <c:pt idx="3">
                  <c:v>143530</c:v>
                </c:pt>
                <c:pt idx="4">
                  <c:v>144149</c:v>
                </c:pt>
                <c:pt idx="5">
                  <c:v>145841</c:v>
                </c:pt>
                <c:pt idx="6">
                  <c:v>147511</c:v>
                </c:pt>
                <c:pt idx="7">
                  <c:v>149215</c:v>
                </c:pt>
                <c:pt idx="8">
                  <c:v>150787</c:v>
                </c:pt>
                <c:pt idx="9">
                  <c:v>152090</c:v>
                </c:pt>
                <c:pt idx="10">
                  <c:v>153305</c:v>
                </c:pt>
                <c:pt idx="11">
                  <c:v>154761</c:v>
                </c:pt>
                <c:pt idx="12">
                  <c:v>155775</c:v>
                </c:pt>
                <c:pt idx="13">
                  <c:v>156551</c:v>
                </c:pt>
                <c:pt idx="14">
                  <c:v>157033</c:v>
                </c:pt>
              </c:numCache>
            </c:numRef>
          </c:val>
          <c:smooth val="0"/>
        </c:ser>
        <c:ser>
          <c:idx val="2"/>
          <c:order val="2"/>
          <c:tx>
            <c:strRef>
              <c:f>'population projection JSNA'!$A$30</c:f>
              <c:strCache>
                <c:ptCount val="1"/>
                <c:pt idx="0">
                  <c:v>&gt;44</c:v>
                </c:pt>
              </c:strCache>
            </c:strRef>
          </c:tx>
          <c:cat>
            <c:numRef>
              <c:f>'population projection JSNA'!$B$27:$P$27</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'population projection JSNA'!$B$30:$P$30</c:f>
              <c:numCache>
                <c:formatCode>General</c:formatCode>
                <c:ptCount val="15"/>
                <c:pt idx="0">
                  <c:v>81583</c:v>
                </c:pt>
                <c:pt idx="1">
                  <c:v>82883</c:v>
                </c:pt>
                <c:pt idx="2">
                  <c:v>84009</c:v>
                </c:pt>
                <c:pt idx="3">
                  <c:v>85055</c:v>
                </c:pt>
                <c:pt idx="4">
                  <c:v>86238</c:v>
                </c:pt>
                <c:pt idx="5">
                  <c:v>87601</c:v>
                </c:pt>
                <c:pt idx="6">
                  <c:v>89066</c:v>
                </c:pt>
                <c:pt idx="7">
                  <c:v>90494</c:v>
                </c:pt>
                <c:pt idx="8">
                  <c:v>91914</c:v>
                </c:pt>
                <c:pt idx="9">
                  <c:v>93408</c:v>
                </c:pt>
                <c:pt idx="10">
                  <c:v>94806</c:v>
                </c:pt>
                <c:pt idx="11">
                  <c:v>96377</c:v>
                </c:pt>
                <c:pt idx="12">
                  <c:v>97979</c:v>
                </c:pt>
                <c:pt idx="13">
                  <c:v>99742</c:v>
                </c:pt>
                <c:pt idx="14">
                  <c:v>101623</c:v>
                </c:pt>
              </c:numCache>
            </c:numRef>
          </c:val>
          <c:smooth val="0"/>
        </c:ser>
        <c:dLbls>
          <c:showLegendKey val="0"/>
          <c:showVal val="0"/>
          <c:showCatName val="0"/>
          <c:showSerName val="0"/>
          <c:showPercent val="0"/>
          <c:showBubbleSize val="0"/>
        </c:dLbls>
        <c:marker val="1"/>
        <c:smooth val="0"/>
        <c:axId val="86881024"/>
        <c:axId val="86882560"/>
      </c:lineChart>
      <c:catAx>
        <c:axId val="86881024"/>
        <c:scaling>
          <c:orientation val="minMax"/>
        </c:scaling>
        <c:delete val="0"/>
        <c:axPos val="b"/>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86882560"/>
        <c:crosses val="autoZero"/>
        <c:auto val="1"/>
        <c:lblAlgn val="ctr"/>
        <c:lblOffset val="100"/>
        <c:noMultiLvlLbl val="0"/>
      </c:catAx>
      <c:valAx>
        <c:axId val="86882560"/>
        <c:scaling>
          <c:orientation val="minMax"/>
        </c:scaling>
        <c:delete val="0"/>
        <c:axPos val="l"/>
        <c:majorGridlines/>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86881024"/>
        <c:crosses val="autoZero"/>
        <c:crossBetween val="between"/>
      </c:valAx>
    </c:plotArea>
    <c:legend>
      <c:legendPos val="r"/>
      <c:overlay val="0"/>
      <c:txPr>
        <a:bodyPr/>
        <a:lstStyle/>
        <a:p>
          <a:pPr>
            <a:defRPr sz="12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'population projection JSNA'!$A$4</c:f>
              <c:strCache>
                <c:ptCount val="1"/>
                <c:pt idx="0">
                  <c:v>2011</c:v>
                </c:pt>
              </c:strCache>
            </c:strRef>
          </c:tx>
          <c:invertIfNegative val="0"/>
          <c:dLbls>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'population projection JSNA'!$B$3:$D$3</c:f>
              <c:strCache>
                <c:ptCount val="3"/>
                <c:pt idx="0">
                  <c:v>&lt;25</c:v>
                </c:pt>
                <c:pt idx="1">
                  <c:v>25-44</c:v>
                </c:pt>
                <c:pt idx="2">
                  <c:v>&gt;44</c:v>
                </c:pt>
              </c:strCache>
            </c:strRef>
          </c:cat>
          <c:val>
            <c:numRef>
              <c:f>'population projection JSNA'!$B$4:$D$4</c:f>
              <c:numCache>
                <c:formatCode>General</c:formatCode>
                <c:ptCount val="3"/>
                <c:pt idx="0">
                  <c:v>84644</c:v>
                </c:pt>
                <c:pt idx="1">
                  <c:v>142070</c:v>
                </c:pt>
                <c:pt idx="2">
                  <c:v>81583</c:v>
                </c:pt>
              </c:numCache>
            </c:numRef>
          </c:val>
        </c:ser>
        <c:ser>
          <c:idx val="1"/>
          <c:order val="1"/>
          <c:tx>
            <c:strRef>
              <c:f>'population projection JSNA'!$A$5</c:f>
              <c:strCache>
                <c:ptCount val="1"/>
                <c:pt idx="0">
                  <c:v>2025</c:v>
                </c:pt>
              </c:strCache>
            </c:strRef>
          </c:tx>
          <c:invertIfNegative val="0"/>
          <c:dLbls>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'population projection JSNA'!$B$3:$D$3</c:f>
              <c:strCache>
                <c:ptCount val="3"/>
                <c:pt idx="0">
                  <c:v>&lt;25</c:v>
                </c:pt>
                <c:pt idx="1">
                  <c:v>25-44</c:v>
                </c:pt>
                <c:pt idx="2">
                  <c:v>&gt;44</c:v>
                </c:pt>
              </c:strCache>
            </c:strRef>
          </c:cat>
          <c:val>
            <c:numRef>
              <c:f>'population projection JSNA'!$B$5:$D$5</c:f>
              <c:numCache>
                <c:formatCode>General</c:formatCode>
                <c:ptCount val="3"/>
                <c:pt idx="0">
                  <c:v>104600</c:v>
                </c:pt>
                <c:pt idx="1">
                  <c:v>157033</c:v>
                </c:pt>
                <c:pt idx="2">
                  <c:v>101623</c:v>
                </c:pt>
              </c:numCache>
            </c:numRef>
          </c:val>
        </c:ser>
        <c:dLbls>
          <c:showLegendKey val="0"/>
          <c:showVal val="0"/>
          <c:showCatName val="0"/>
          <c:showSerName val="0"/>
          <c:showPercent val="0"/>
          <c:showBubbleSize val="0"/>
        </c:dLbls>
        <c:gapWidth val="150"/>
        <c:axId val="87309696"/>
        <c:axId val="87319680"/>
      </c:barChart>
      <c:catAx>
        <c:axId val="87309696"/>
        <c:scaling>
          <c:orientation val="minMax"/>
        </c:scaling>
        <c:delete val="0"/>
        <c:axPos val="b"/>
        <c:majorTickMark val="none"/>
        <c:minorTickMark val="none"/>
        <c:tickLblPos val="nextTo"/>
        <c:txPr>
          <a:bodyPr/>
          <a:lstStyle/>
          <a:p>
            <a:pPr>
              <a:defRPr sz="1200">
                <a:latin typeface="Arial" pitchFamily="34" charset="0"/>
                <a:cs typeface="Arial" pitchFamily="34" charset="0"/>
              </a:defRPr>
            </a:pPr>
            <a:endParaRPr lang="en-US"/>
          </a:p>
        </c:txPr>
        <c:crossAx val="87319680"/>
        <c:crosses val="autoZero"/>
        <c:auto val="1"/>
        <c:lblAlgn val="ctr"/>
        <c:lblOffset val="100"/>
        <c:noMultiLvlLbl val="0"/>
      </c:catAx>
      <c:valAx>
        <c:axId val="87319680"/>
        <c:scaling>
          <c:orientation val="minMax"/>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87309696"/>
        <c:crosses val="autoZero"/>
        <c:crossBetween val="between"/>
      </c:valAx>
      <c:spPr>
        <a:noFill/>
        <a:ln w="25400">
          <a:noFill/>
        </a:ln>
      </c:spPr>
    </c:plotArea>
    <c:legend>
      <c:legendPos val="r"/>
      <c:overlay val="0"/>
      <c:txPr>
        <a:bodyPr/>
        <a:lstStyle/>
        <a:p>
          <a:pPr>
            <a:defRPr sz="12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Data!$B$8</c:f>
              <c:strCache>
                <c:ptCount val="1"/>
                <c:pt idx="0">
                  <c:v>Employment rate - aged 16-64
London 2013</c:v>
                </c:pt>
              </c:strCache>
            </c:strRef>
          </c:tx>
          <c:spPr>
            <a:solidFill>
              <a:schemeClr val="accent1"/>
            </a:solidFill>
          </c:spPr>
          <c:invertIfNegative val="0"/>
          <c:dPt>
            <c:idx val="26"/>
            <c:invertIfNegative val="0"/>
            <c:bubble3D val="0"/>
            <c:spPr>
              <a:solidFill>
                <a:schemeClr val="accent2">
                  <a:lumMod val="50000"/>
                </a:schemeClr>
              </a:solidFill>
            </c:spPr>
          </c:dPt>
          <c:cat>
            <c:strRef>
              <c:f>Data!$A$9:$A$40</c:f>
              <c:strCache>
                <c:ptCount val="32"/>
                <c:pt idx="0">
                  <c:v>Newham</c:v>
                </c:pt>
                <c:pt idx="1">
                  <c:v>Hackney</c:v>
                </c:pt>
                <c:pt idx="2">
                  <c:v>Tower Hamlets</c:v>
                </c:pt>
                <c:pt idx="3">
                  <c:v>Camden</c:v>
                </c:pt>
                <c:pt idx="4">
                  <c:v>Greenwich</c:v>
                </c:pt>
                <c:pt idx="5">
                  <c:v>Barking and Dagenham</c:v>
                </c:pt>
                <c:pt idx="6">
                  <c:v>Kensington and Chelsea</c:v>
                </c:pt>
                <c:pt idx="7">
                  <c:v>Southwark</c:v>
                </c:pt>
                <c:pt idx="8">
                  <c:v>Ealing</c:v>
                </c:pt>
                <c:pt idx="9">
                  <c:v>Westminster</c:v>
                </c:pt>
                <c:pt idx="10">
                  <c:v>Enfield</c:v>
                </c:pt>
                <c:pt idx="11">
                  <c:v>Redbridge</c:v>
                </c:pt>
                <c:pt idx="12">
                  <c:v>Brent</c:v>
                </c:pt>
                <c:pt idx="13">
                  <c:v>Haringey</c:v>
                </c:pt>
                <c:pt idx="14">
                  <c:v>Islington</c:v>
                </c:pt>
                <c:pt idx="15">
                  <c:v>Harrow</c:v>
                </c:pt>
                <c:pt idx="16">
                  <c:v>Hillingdon</c:v>
                </c:pt>
                <c:pt idx="17">
                  <c:v>Havering</c:v>
                </c:pt>
                <c:pt idx="18">
                  <c:v>Waltham Forest</c:v>
                </c:pt>
                <c:pt idx="19">
                  <c:v>Hammersmith and Fulham</c:v>
                </c:pt>
                <c:pt idx="20">
                  <c:v>Lewisham</c:v>
                </c:pt>
                <c:pt idx="21">
                  <c:v>Barnet</c:v>
                </c:pt>
                <c:pt idx="22">
                  <c:v>Bexley</c:v>
                </c:pt>
                <c:pt idx="23">
                  <c:v>Croydon</c:v>
                </c:pt>
                <c:pt idx="24">
                  <c:v>Kingston upon Thames</c:v>
                </c:pt>
                <c:pt idx="25">
                  <c:v>Hounslow</c:v>
                </c:pt>
                <c:pt idx="26">
                  <c:v>Wandsworth</c:v>
                </c:pt>
                <c:pt idx="27">
                  <c:v>Bromley</c:v>
                </c:pt>
                <c:pt idx="28">
                  <c:v>Merton</c:v>
                </c:pt>
                <c:pt idx="29">
                  <c:v>Richmond upon Thames</c:v>
                </c:pt>
                <c:pt idx="30">
                  <c:v>Sutton</c:v>
                </c:pt>
                <c:pt idx="31">
                  <c:v>Lambeth</c:v>
                </c:pt>
              </c:strCache>
            </c:strRef>
          </c:cat>
          <c:val>
            <c:numRef>
              <c:f>Data!$B$9:$B$40</c:f>
              <c:numCache>
                <c:formatCode>0.0%</c:formatCode>
                <c:ptCount val="32"/>
                <c:pt idx="0">
                  <c:v>0.626</c:v>
                </c:pt>
                <c:pt idx="1">
                  <c:v>0.628</c:v>
                </c:pt>
                <c:pt idx="2">
                  <c:v>0.63400000000000001</c:v>
                </c:pt>
                <c:pt idx="3">
                  <c:v>0.63700000000000001</c:v>
                </c:pt>
                <c:pt idx="4">
                  <c:v>0.64400000000000002</c:v>
                </c:pt>
                <c:pt idx="5">
                  <c:v>0.64500000000000002</c:v>
                </c:pt>
                <c:pt idx="6">
                  <c:v>0.65300000000000002</c:v>
                </c:pt>
                <c:pt idx="7">
                  <c:v>0.66200000000000003</c:v>
                </c:pt>
                <c:pt idx="8">
                  <c:v>0.66400000000000003</c:v>
                </c:pt>
                <c:pt idx="9">
                  <c:v>0.66599999999999993</c:v>
                </c:pt>
                <c:pt idx="10">
                  <c:v>0.67299999999999993</c:v>
                </c:pt>
                <c:pt idx="11">
                  <c:v>0.67500000000000004</c:v>
                </c:pt>
                <c:pt idx="12">
                  <c:v>0.67599999999999993</c:v>
                </c:pt>
                <c:pt idx="13">
                  <c:v>0.68700000000000006</c:v>
                </c:pt>
                <c:pt idx="14">
                  <c:v>0.68700000000000006</c:v>
                </c:pt>
                <c:pt idx="15">
                  <c:v>0.68799999999999994</c:v>
                </c:pt>
                <c:pt idx="16">
                  <c:v>0.71</c:v>
                </c:pt>
                <c:pt idx="17">
                  <c:v>0.71200000000000008</c:v>
                </c:pt>
                <c:pt idx="18">
                  <c:v>0.71200000000000008</c:v>
                </c:pt>
                <c:pt idx="19">
                  <c:v>0.71499999999999997</c:v>
                </c:pt>
                <c:pt idx="20">
                  <c:v>0.72</c:v>
                </c:pt>
                <c:pt idx="21">
                  <c:v>0.73099999999999998</c:v>
                </c:pt>
                <c:pt idx="22">
                  <c:v>0.7340000000000001</c:v>
                </c:pt>
                <c:pt idx="23">
                  <c:v>0.74</c:v>
                </c:pt>
                <c:pt idx="24">
                  <c:v>0.74400000000000011</c:v>
                </c:pt>
                <c:pt idx="25">
                  <c:v>0.746</c:v>
                </c:pt>
                <c:pt idx="26">
                  <c:v>0.75</c:v>
                </c:pt>
                <c:pt idx="27">
                  <c:v>0.7609999999999999</c:v>
                </c:pt>
                <c:pt idx="28">
                  <c:v>0.76500000000000001</c:v>
                </c:pt>
                <c:pt idx="29">
                  <c:v>0.77599999999999991</c:v>
                </c:pt>
                <c:pt idx="30">
                  <c:v>0.78500000000000003</c:v>
                </c:pt>
                <c:pt idx="31">
                  <c:v>0.78799999999999992</c:v>
                </c:pt>
              </c:numCache>
            </c:numRef>
          </c:val>
        </c:ser>
        <c:dLbls>
          <c:showLegendKey val="0"/>
          <c:showVal val="0"/>
          <c:showCatName val="0"/>
          <c:showSerName val="0"/>
          <c:showPercent val="0"/>
          <c:showBubbleSize val="0"/>
        </c:dLbls>
        <c:gapWidth val="150"/>
        <c:axId val="88634880"/>
        <c:axId val="88636416"/>
      </c:barChart>
      <c:catAx>
        <c:axId val="88634880"/>
        <c:scaling>
          <c:orientation val="minMax"/>
        </c:scaling>
        <c:delete val="0"/>
        <c:axPos val="l"/>
        <c:numFmt formatCode="General" sourceLinked="1"/>
        <c:majorTickMark val="out"/>
        <c:minorTickMark val="none"/>
        <c:tickLblPos val="nextTo"/>
        <c:crossAx val="88636416"/>
        <c:crosses val="autoZero"/>
        <c:auto val="1"/>
        <c:lblAlgn val="ctr"/>
        <c:lblOffset val="100"/>
        <c:noMultiLvlLbl val="0"/>
      </c:catAx>
      <c:valAx>
        <c:axId val="88636416"/>
        <c:scaling>
          <c:orientation val="minMax"/>
        </c:scaling>
        <c:delete val="0"/>
        <c:axPos val="b"/>
        <c:majorGridlines/>
        <c:numFmt formatCode="0.0%" sourceLinked="1"/>
        <c:majorTickMark val="out"/>
        <c:minorTickMark val="none"/>
        <c:tickLblPos val="nextTo"/>
        <c:crossAx val="88634880"/>
        <c:crosses val="autoZero"/>
        <c:crossBetween val="between"/>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438707837718923E-2"/>
          <c:y val="2.1529526644428424E-2"/>
          <c:w val="0.89793909425320662"/>
          <c:h val="0.58861604034150128"/>
        </c:manualLayout>
      </c:layout>
      <c:barChart>
        <c:barDir val="col"/>
        <c:grouping val="clustered"/>
        <c:varyColors val="0"/>
        <c:ser>
          <c:idx val="0"/>
          <c:order val="0"/>
          <c:tx>
            <c:strRef>
              <c:f>'UNEMPLOYED BY ETHNICITY AND AGE'!$A$10</c:f>
              <c:strCache>
                <c:ptCount val="1"/>
                <c:pt idx="0">
                  <c:v>16-24</c:v>
                </c:pt>
              </c:strCache>
            </c:strRef>
          </c:tx>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'UNEMPLOYED BY ETHNICITY AND AGE'!$B$9:$F$9</c:f>
              <c:strCache>
                <c:ptCount val="5"/>
                <c:pt idx="0">
                  <c:v>White</c:v>
                </c:pt>
                <c:pt idx="1">
                  <c:v>Mixed/multiple ethnic group</c:v>
                </c:pt>
                <c:pt idx="2">
                  <c:v>Asian/Asian British</c:v>
                </c:pt>
                <c:pt idx="3">
                  <c:v>Black/African/Caribbean/Black British</c:v>
                </c:pt>
                <c:pt idx="4">
                  <c:v>Other ethnic group</c:v>
                </c:pt>
              </c:strCache>
            </c:strRef>
          </c:cat>
          <c:val>
            <c:numRef>
              <c:f>'UNEMPLOYED BY ETHNICITY AND AGE'!$B$10:$F$10</c:f>
              <c:numCache>
                <c:formatCode>0.0%</c:formatCode>
                <c:ptCount val="5"/>
                <c:pt idx="0">
                  <c:v>6.9754333223730564E-2</c:v>
                </c:pt>
                <c:pt idx="1">
                  <c:v>0.14576677316293929</c:v>
                </c:pt>
                <c:pt idx="2">
                  <c:v>0.11466666666666667</c:v>
                </c:pt>
                <c:pt idx="3">
                  <c:v>0.18609671848013817</c:v>
                </c:pt>
                <c:pt idx="4">
                  <c:v>8.0128205128205135E-2</c:v>
                </c:pt>
              </c:numCache>
            </c:numRef>
          </c:val>
        </c:ser>
        <c:ser>
          <c:idx val="1"/>
          <c:order val="1"/>
          <c:tx>
            <c:strRef>
              <c:f>'UNEMPLOYED BY ETHNICITY AND AGE'!$A$11</c:f>
              <c:strCache>
                <c:ptCount val="1"/>
                <c:pt idx="0">
                  <c:v>25-49</c:v>
                </c:pt>
              </c:strCache>
            </c:strRef>
          </c:tx>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'UNEMPLOYED BY ETHNICITY AND AGE'!$B$9:$F$9</c:f>
              <c:strCache>
                <c:ptCount val="5"/>
                <c:pt idx="0">
                  <c:v>White</c:v>
                </c:pt>
                <c:pt idx="1">
                  <c:v>Mixed/multiple ethnic group</c:v>
                </c:pt>
                <c:pt idx="2">
                  <c:v>Asian/Asian British</c:v>
                </c:pt>
                <c:pt idx="3">
                  <c:v>Black/African/Caribbean/Black British</c:v>
                </c:pt>
                <c:pt idx="4">
                  <c:v>Other ethnic group</c:v>
                </c:pt>
              </c:strCache>
            </c:strRef>
          </c:cat>
          <c:val>
            <c:numRef>
              <c:f>'UNEMPLOYED BY ETHNICITY AND AGE'!$B$11:$F$11</c:f>
              <c:numCache>
                <c:formatCode>0.0%</c:formatCode>
                <c:ptCount val="5"/>
                <c:pt idx="0">
                  <c:v>2.7482910477192059E-2</c:v>
                </c:pt>
                <c:pt idx="1">
                  <c:v>6.0380039069437043E-2</c:v>
                </c:pt>
                <c:pt idx="2">
                  <c:v>5.0233869417569042E-2</c:v>
                </c:pt>
                <c:pt idx="3">
                  <c:v>0.125</c:v>
                </c:pt>
                <c:pt idx="4">
                  <c:v>6.8679692125518055E-2</c:v>
                </c:pt>
              </c:numCache>
            </c:numRef>
          </c:val>
        </c:ser>
        <c:ser>
          <c:idx val="2"/>
          <c:order val="2"/>
          <c:tx>
            <c:strRef>
              <c:f>'UNEMPLOYED BY ETHNICITY AND AGE'!$A$12</c:f>
              <c:strCache>
                <c:ptCount val="1"/>
                <c:pt idx="0">
                  <c:v>50+</c:v>
                </c:pt>
              </c:strCache>
            </c:strRef>
          </c:tx>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'UNEMPLOYED BY ETHNICITY AND AGE'!$B$9:$F$9</c:f>
              <c:strCache>
                <c:ptCount val="5"/>
                <c:pt idx="0">
                  <c:v>White</c:v>
                </c:pt>
                <c:pt idx="1">
                  <c:v>Mixed/multiple ethnic group</c:v>
                </c:pt>
                <c:pt idx="2">
                  <c:v>Asian/Asian British</c:v>
                </c:pt>
                <c:pt idx="3">
                  <c:v>Black/African/Caribbean/Black British</c:v>
                </c:pt>
                <c:pt idx="4">
                  <c:v>Other ethnic group</c:v>
                </c:pt>
              </c:strCache>
            </c:strRef>
          </c:cat>
          <c:val>
            <c:numRef>
              <c:f>'UNEMPLOYED BY ETHNICITY AND AGE'!$B$12:$F$12</c:f>
              <c:numCache>
                <c:formatCode>0.0%</c:formatCode>
                <c:ptCount val="5"/>
                <c:pt idx="0">
                  <c:v>2.2311810754890041E-2</c:v>
                </c:pt>
                <c:pt idx="1">
                  <c:v>4.1981528127623846E-2</c:v>
                </c:pt>
                <c:pt idx="2">
                  <c:v>2.8725824800910123E-2</c:v>
                </c:pt>
                <c:pt idx="3">
                  <c:v>4.3741007194244605E-2</c:v>
                </c:pt>
                <c:pt idx="4">
                  <c:v>3.7735849056603772E-2</c:v>
                </c:pt>
              </c:numCache>
            </c:numRef>
          </c:val>
        </c:ser>
        <c:dLbls>
          <c:dLblPos val="outEnd"/>
          <c:showLegendKey val="0"/>
          <c:showVal val="1"/>
          <c:showCatName val="0"/>
          <c:showSerName val="0"/>
          <c:showPercent val="0"/>
          <c:showBubbleSize val="0"/>
        </c:dLbls>
        <c:gapWidth val="150"/>
        <c:axId val="88553728"/>
        <c:axId val="88563712"/>
      </c:barChart>
      <c:catAx>
        <c:axId val="88553728"/>
        <c:scaling>
          <c:orientation val="minMax"/>
        </c:scaling>
        <c:delete val="0"/>
        <c:axPos val="b"/>
        <c:majorTickMark val="out"/>
        <c:minorTickMark val="none"/>
        <c:tickLblPos val="nextTo"/>
        <c:txPr>
          <a:bodyPr/>
          <a:lstStyle/>
          <a:p>
            <a:pPr>
              <a:defRPr sz="1200"/>
            </a:pPr>
            <a:endParaRPr lang="en-US"/>
          </a:p>
        </c:txPr>
        <c:crossAx val="88563712"/>
        <c:crosses val="autoZero"/>
        <c:auto val="1"/>
        <c:lblAlgn val="ctr"/>
        <c:lblOffset val="100"/>
        <c:noMultiLvlLbl val="0"/>
      </c:catAx>
      <c:valAx>
        <c:axId val="88563712"/>
        <c:scaling>
          <c:orientation val="minMax"/>
          <c:max val="0.25"/>
        </c:scaling>
        <c:delete val="0"/>
        <c:axPos val="l"/>
        <c:majorGridlines/>
        <c:numFmt formatCode="0%" sourceLinked="0"/>
        <c:majorTickMark val="out"/>
        <c:minorTickMark val="none"/>
        <c:tickLblPos val="nextTo"/>
        <c:txPr>
          <a:bodyPr/>
          <a:lstStyle/>
          <a:p>
            <a:pPr>
              <a:defRPr sz="1400"/>
            </a:pPr>
            <a:endParaRPr lang="en-US"/>
          </a:p>
        </c:txPr>
        <c:crossAx val="88553728"/>
        <c:crosses val="autoZero"/>
        <c:crossBetween val="between"/>
      </c:valAx>
    </c:plotArea>
    <c:legend>
      <c:legendPos val="r"/>
      <c:layout>
        <c:manualLayout>
          <c:xMode val="edge"/>
          <c:yMode val="edge"/>
          <c:x val="0.68161296467359289"/>
          <c:y val="0.81338107664893189"/>
          <c:w val="0.27576444648845649"/>
          <c:h val="0.14401339055971096"/>
        </c:manualLayout>
      </c:layout>
      <c:overlay val="0"/>
      <c:txPr>
        <a:bodyPr/>
        <a:lstStyle/>
        <a:p>
          <a:pPr>
            <a:defRPr sz="12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0.86555</cdr:x>
      <cdr:y>0.14113</cdr:y>
    </cdr:from>
    <cdr:to>
      <cdr:x>1</cdr:x>
      <cdr:y>0.23992</cdr:y>
    </cdr:to>
    <cdr:sp macro="" textlink="">
      <cdr:nvSpPr>
        <cdr:cNvPr id="2" name="TextBox 1"/>
        <cdr:cNvSpPr txBox="1"/>
      </cdr:nvSpPr>
      <cdr:spPr>
        <a:xfrm xmlns:a="http://schemas.openxmlformats.org/drawingml/2006/main">
          <a:off x="7416824" y="720080"/>
          <a:ext cx="1152128"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smtClean="0"/>
            <a:t>75% Wandsworth</a:t>
          </a:r>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EF0372B-9039-417E-B834-23B19B28D4EF}" type="datetimeFigureOut">
              <a:rPr lang="en-GB" smtClean="0"/>
              <a:t>09/06/2015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F29B16F-C35E-4294-B599-A88B43D7B953}" type="slidenum">
              <a:rPr lang="en-GB" smtClean="0"/>
              <a:t>‹#›</a:t>
            </a:fld>
            <a:endParaRPr lang="en-GB"/>
          </a:p>
        </p:txBody>
      </p:sp>
    </p:spTree>
    <p:extLst>
      <p:ext uri="{BB962C8B-B14F-4D97-AF65-F5344CB8AC3E}">
        <p14:creationId xmlns:p14="http://schemas.microsoft.com/office/powerpoint/2010/main" val="2456432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CB62866-B23B-4972-BF8C-444EA43CED67}" type="datetimeFigureOut">
              <a:rPr lang="en-GB" smtClean="0"/>
              <a:t>09/06/2015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D75E5B7-F932-48C8-AC81-245EABC47EC9}" type="slidenum">
              <a:rPr lang="en-GB" smtClean="0"/>
              <a:t>‹#›</a:t>
            </a:fld>
            <a:endParaRPr lang="en-GB"/>
          </a:p>
        </p:txBody>
      </p:sp>
    </p:spTree>
    <p:extLst>
      <p:ext uri="{BB962C8B-B14F-4D97-AF65-F5344CB8AC3E}">
        <p14:creationId xmlns:p14="http://schemas.microsoft.com/office/powerpoint/2010/main" val="3874390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 to Laurence</a:t>
            </a:r>
            <a:r>
              <a:rPr lang="en-GB" baseline="0" dirty="0" smtClean="0"/>
              <a:t> about who the audience is (HWB?), time allocated to presentation and deadline? </a:t>
            </a:r>
            <a:endParaRPr lang="en-GB" dirty="0"/>
          </a:p>
        </p:txBody>
      </p:sp>
      <p:sp>
        <p:nvSpPr>
          <p:cNvPr id="4" name="Slide Number Placeholder 3"/>
          <p:cNvSpPr>
            <a:spLocks noGrp="1"/>
          </p:cNvSpPr>
          <p:nvPr>
            <p:ph type="sldNum" sz="quarter" idx="10"/>
          </p:nvPr>
        </p:nvSpPr>
        <p:spPr/>
        <p:txBody>
          <a:bodyPr/>
          <a:lstStyle/>
          <a:p>
            <a:fld id="{2D75E5B7-F932-48C8-AC81-245EABC47EC9}" type="slidenum">
              <a:rPr lang="en-GB" smtClean="0"/>
              <a:t>1</a:t>
            </a:fld>
            <a:endParaRPr lang="en-GB"/>
          </a:p>
        </p:txBody>
      </p:sp>
    </p:spTree>
    <p:extLst>
      <p:ext uri="{BB962C8B-B14F-4D97-AF65-F5344CB8AC3E}">
        <p14:creationId xmlns:p14="http://schemas.microsoft.com/office/powerpoint/2010/main" val="367594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dirty="0" err="1" smtClean="0"/>
              <a:t>Latchmere</a:t>
            </a:r>
            <a:r>
              <a:rPr lang="en-GB" baseline="0" dirty="0" smtClean="0"/>
              <a:t>, Roehampton and Queenstown are the 3 most deprived wards in the borough while Southfields, </a:t>
            </a:r>
            <a:r>
              <a:rPr lang="en-GB" baseline="0" dirty="0" err="1" smtClean="0"/>
              <a:t>Northcote</a:t>
            </a:r>
            <a:r>
              <a:rPr lang="en-GB" baseline="0" dirty="0" smtClean="0"/>
              <a:t> and </a:t>
            </a:r>
            <a:r>
              <a:rPr lang="en-GB" baseline="0" dirty="0" err="1" smtClean="0"/>
              <a:t>Thamesfield</a:t>
            </a:r>
            <a:r>
              <a:rPr lang="en-GB" baseline="0" dirty="0" smtClean="0"/>
              <a:t> are the least deprived wards.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From 2007 to 2010, the IMD increased from 197,000 people lived in areas where deprivation got better, while 86,000 people lived in areas where deprivation increased.</a:t>
            </a:r>
          </a:p>
          <a:p>
            <a:pPr marL="0" indent="0">
              <a:buFont typeface="Arial" pitchFamily="34" charset="0"/>
              <a:buNone/>
            </a:pP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2D75E5B7-F932-48C8-AC81-245EABC47EC9}" type="slidenum">
              <a:rPr lang="en-GB" smtClean="0"/>
              <a:t>11</a:t>
            </a:fld>
            <a:endParaRPr lang="en-GB"/>
          </a:p>
        </p:txBody>
      </p:sp>
    </p:spTree>
    <p:extLst>
      <p:ext uri="{BB962C8B-B14F-4D97-AF65-F5344CB8AC3E}">
        <p14:creationId xmlns:p14="http://schemas.microsoft.com/office/powerpoint/2010/main" val="409398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rgbClr val="FF0000"/>
                </a:solidFill>
              </a:rPr>
              <a:t>- Public health is about</a:t>
            </a:r>
            <a:r>
              <a:rPr lang="en-GB" b="0" baseline="0" dirty="0" smtClean="0">
                <a:solidFill>
                  <a:srgbClr val="FF0000"/>
                </a:solidFill>
              </a:rPr>
              <a:t>, protecting and improving health, preventing disease, and improving services to ensure that they are accessible and of high quality. Public health strives to overcome inequalities which are “….</a:t>
            </a:r>
            <a:r>
              <a:rPr lang="en-GB" sz="1200" b="0" kern="1200" dirty="0" smtClean="0">
                <a:solidFill>
                  <a:schemeClr val="tx1"/>
                </a:solidFill>
                <a:effectLst/>
                <a:latin typeface="+mn-lt"/>
                <a:ea typeface="+mn-ea"/>
                <a:cs typeface="+mn-cs"/>
              </a:rPr>
              <a:t> a matter of life and death, of health and sickness, of well being and misery’</a:t>
            </a:r>
            <a:r>
              <a:rPr lang="en-GB" sz="1200" b="0" kern="1200" baseline="0" dirty="0" smtClean="0">
                <a:solidFill>
                  <a:schemeClr val="tx1"/>
                </a:solidFill>
                <a:effectLst/>
                <a:latin typeface="+mn-lt"/>
                <a:ea typeface="+mn-ea"/>
                <a:cs typeface="+mn-cs"/>
              </a:rPr>
              <a:t> (Marmot review). </a:t>
            </a:r>
            <a:r>
              <a:rPr lang="en-GB" b="0" baseline="0" dirty="0" smtClean="0">
                <a:solidFill>
                  <a:srgbClr val="FF0000"/>
                </a:solidFill>
              </a:rPr>
              <a:t>The key to improving health is to prevent ill health before it starts or when it is at an early stage, from cradle to grave.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solidFill>
                  <a:srgbClr val="FF0000"/>
                </a:solidFill>
              </a:rPr>
              <a:t>- I will now highlight some of the key public health priorities among different age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rgbClr val="FF0000"/>
              </a:solidFill>
            </a:endParaRPr>
          </a:p>
          <a:p>
            <a:pPr marL="228600" indent="-228600">
              <a:buAutoNum type="arabicPeriod"/>
            </a:pPr>
            <a:r>
              <a:rPr lang="en-GB" baseline="0" dirty="0" smtClean="0"/>
              <a:t>Infants/children: It is important to give babies a good start in life ensuring babies are breastfed and immunised. </a:t>
            </a:r>
            <a:r>
              <a:rPr lang="en-GB" baseline="0" dirty="0" err="1" smtClean="0"/>
              <a:t>Wandsworth</a:t>
            </a:r>
            <a:r>
              <a:rPr lang="en-GB" baseline="0" dirty="0" smtClean="0"/>
              <a:t> is currently under target by 12% for MMR immunisations  and 3% for breastfeeding.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2. Adults and the elderly: </a:t>
            </a:r>
            <a:r>
              <a:rPr lang="en-GB" sz="1200" kern="1200" dirty="0" smtClean="0">
                <a:solidFill>
                  <a:schemeClr val="tx1"/>
                </a:solidFill>
                <a:effectLst/>
                <a:latin typeface="+mn-lt"/>
                <a:ea typeface="+mn-ea"/>
                <a:cs typeface="+mn-cs"/>
              </a:rPr>
              <a:t>Sexually Transmitted Infections are particularly high (5,655 diagnosed in</a:t>
            </a:r>
            <a:r>
              <a:rPr lang="en-GB" sz="1200" kern="1200" baseline="0" dirty="0" smtClean="0">
                <a:solidFill>
                  <a:schemeClr val="tx1"/>
                </a:solidFill>
                <a:effectLst/>
                <a:latin typeface="+mn-lt"/>
                <a:ea typeface="+mn-ea"/>
                <a:cs typeface="+mn-cs"/>
              </a:rPr>
              <a:t> 2012)</a:t>
            </a:r>
            <a:r>
              <a:rPr lang="en-GB" sz="1200" kern="1200" dirty="0" smtClean="0">
                <a:solidFill>
                  <a:schemeClr val="tx1"/>
                </a:solidFill>
                <a:effectLst/>
                <a:latin typeface="+mn-lt"/>
                <a:ea typeface="+mn-ea"/>
                <a:cs typeface="+mn-cs"/>
              </a:rPr>
              <a:t>; alcohol related hospital admissions have increased year on year (4,755 admitted in 2011/12).</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3. Elderly: </a:t>
            </a:r>
            <a:r>
              <a:rPr lang="en-GB" sz="1200" kern="1200" dirty="0" smtClean="0">
                <a:solidFill>
                  <a:schemeClr val="tx1"/>
                </a:solidFill>
                <a:effectLst/>
                <a:latin typeface="+mn-lt"/>
                <a:ea typeface="+mn-ea"/>
                <a:cs typeface="+mn-cs"/>
              </a:rPr>
              <a:t>relatively poor rates of excess winter deaths (at a ratio of 25.3 for 2009-2012, the highest in London) and falls injuries (6</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highest in London with 727 injuries in 2011/12), and a significantly high rate of preventable eye disease (3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highest rate of preventable glaucoma in London).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4. Certain elements of public health affect all age groups such as: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a.  domestic violence- there has been a 21% annual increase in reported offences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b. care of vulnerable families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c. mental health (approx. 48,500 people affected),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d. there is a lack of physical activity and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e. a significant proportion of people who are overweight.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There are a number</a:t>
            </a:r>
            <a:r>
              <a:rPr lang="en-GB" sz="1200" kern="1200" baseline="0" dirty="0" smtClean="0">
                <a:solidFill>
                  <a:schemeClr val="tx1"/>
                </a:solidFill>
                <a:effectLst/>
                <a:latin typeface="+mn-lt"/>
                <a:ea typeface="+mn-ea"/>
                <a:cs typeface="+mn-cs"/>
              </a:rPr>
              <a:t> of areas of intensive need: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it is estimated that on 23% of people with learning disabilities are known to services;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there are 210 vulnerable looked after children in the borough with poor life chances;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although new cases of tuberculosis have remained stable- 79% completed treatment in 2012 which is below the 85% target.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Appropriate and equitable access to the 800 care home residents needs to be ensured</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There are 1,00 people on probations caseload. There are direct health impacts for offender and indirect impacts on family and friends. </a:t>
            </a: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There are also a number of smaller cohorts of patients who are disproportionately</a:t>
            </a:r>
            <a:r>
              <a:rPr lang="en-GB" sz="1200" kern="1200" baseline="0" dirty="0" smtClean="0">
                <a:solidFill>
                  <a:schemeClr val="tx1"/>
                </a:solidFill>
                <a:effectLst/>
                <a:latin typeface="+mn-lt"/>
                <a:ea typeface="+mn-ea"/>
                <a:cs typeface="+mn-cs"/>
              </a:rPr>
              <a:t> affected by (geographical) inequalities</a:t>
            </a:r>
            <a:r>
              <a:rPr lang="en-GB" sz="1200" kern="1200" dirty="0" smtClean="0">
                <a:solidFill>
                  <a:schemeClr val="tx1"/>
                </a:solidFill>
                <a:effectLst/>
                <a:latin typeface="+mn-lt"/>
                <a:ea typeface="+mn-ea"/>
                <a:cs typeface="+mn-cs"/>
              </a:rPr>
              <a:t>. Examples include- people</a:t>
            </a:r>
            <a:r>
              <a:rPr lang="en-GB" sz="1200" kern="1200" baseline="0" dirty="0" smtClean="0">
                <a:solidFill>
                  <a:schemeClr val="tx1"/>
                </a:solidFill>
                <a:effectLst/>
                <a:latin typeface="+mn-lt"/>
                <a:ea typeface="+mn-ea"/>
                <a:cs typeface="+mn-cs"/>
              </a:rPr>
              <a:t> who reside in deprived communities have a 29% higher cancer mortality rate than other areas, there is also a </a:t>
            </a:r>
            <a:r>
              <a:rPr lang="en-GB" sz="1200" b="0" kern="1200" baseline="0" dirty="0" smtClean="0">
                <a:solidFill>
                  <a:schemeClr val="tx1"/>
                </a:solidFill>
                <a:effectLst/>
                <a:latin typeface="+mn-lt"/>
                <a:ea typeface="+mn-ea"/>
                <a:cs typeface="+mn-cs"/>
              </a:rPr>
              <a:t>l</a:t>
            </a:r>
            <a:r>
              <a:rPr lang="en-GB" sz="1200" b="0" kern="1200" dirty="0" smtClean="0">
                <a:solidFill>
                  <a:schemeClr val="tx1"/>
                </a:solidFill>
                <a:effectLst/>
                <a:latin typeface="+mn-lt"/>
                <a:ea typeface="+mn-ea"/>
                <a:cs typeface="+mn-cs"/>
              </a:rPr>
              <a:t>ow educational attainment in more deprived communities. High</a:t>
            </a:r>
            <a:r>
              <a:rPr lang="en-GB" sz="1200" b="0" kern="1200" baseline="0" dirty="0" smtClean="0">
                <a:solidFill>
                  <a:schemeClr val="tx1"/>
                </a:solidFill>
                <a:effectLst/>
                <a:latin typeface="+mn-lt"/>
                <a:ea typeface="+mn-ea"/>
                <a:cs typeface="+mn-cs"/>
              </a:rPr>
              <a:t> s</a:t>
            </a:r>
            <a:r>
              <a:rPr lang="en-GB" sz="1200" b="0" kern="1200" dirty="0" smtClean="0">
                <a:solidFill>
                  <a:schemeClr val="tx1"/>
                </a:solidFill>
                <a:effectLst/>
                <a:latin typeface="+mn-lt"/>
                <a:ea typeface="+mn-ea"/>
                <a:cs typeface="+mn-cs"/>
              </a:rPr>
              <a:t>moking</a:t>
            </a:r>
            <a:r>
              <a:rPr lang="en-GB" sz="1200" b="0" kern="1200" baseline="0" dirty="0" smtClean="0">
                <a:solidFill>
                  <a:schemeClr val="tx1"/>
                </a:solidFill>
                <a:effectLst/>
                <a:latin typeface="+mn-lt"/>
                <a:ea typeface="+mn-ea"/>
                <a:cs typeface="+mn-cs"/>
              </a:rPr>
              <a:t> rates (&gt; 283 per 1,000 population) are still observed in certain areas of the borough.</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err="1" smtClean="0">
                <a:solidFill>
                  <a:schemeClr val="tx1"/>
                </a:solidFill>
                <a:effectLst/>
                <a:latin typeface="+mn-lt"/>
                <a:ea typeface="+mn-ea"/>
                <a:cs typeface="+mn-cs"/>
              </a:rPr>
              <a:t>Wandsworth</a:t>
            </a:r>
            <a:r>
              <a:rPr lang="en-GB" sz="1200" kern="1200" baseline="0" dirty="0" smtClean="0">
                <a:solidFill>
                  <a:schemeClr val="tx1"/>
                </a:solidFill>
                <a:effectLst/>
                <a:latin typeface="+mn-lt"/>
                <a:ea typeface="+mn-ea"/>
                <a:cs typeface="+mn-cs"/>
              </a:rPr>
              <a:t> also has a high number of people who are in long term unemployment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kern="1200" baseline="0" dirty="0" smtClean="0">
                <a:solidFill>
                  <a:schemeClr val="tx1"/>
                </a:solidFill>
                <a:effectLst/>
                <a:latin typeface="+mn-lt"/>
                <a:ea typeface="+mn-ea"/>
                <a:cs typeface="+mn-cs"/>
              </a:rPr>
              <a:t>On-going monitoring of air quality in congested areas is required as is promotion of using open spaces, particularly where access is limited.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smtClean="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277070-3812-44B7-AD70-C9F6D3606BF0}" type="slidenum">
              <a:rPr lang="en-GB" smtClean="0"/>
              <a:t>21</a:t>
            </a:fld>
            <a:endParaRPr lang="en-GB"/>
          </a:p>
        </p:txBody>
      </p:sp>
    </p:spTree>
    <p:extLst>
      <p:ext uri="{BB962C8B-B14F-4D97-AF65-F5344CB8AC3E}">
        <p14:creationId xmlns:p14="http://schemas.microsoft.com/office/powerpoint/2010/main" val="390009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31D9B-4EDF-43F8-9C52-FE573096B80C}" type="datetime1">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6D06D8-DE5A-4349-B40C-EE3727B4996D}" type="slidenum">
              <a:rPr lang="en-GB" smtClean="0"/>
              <a:t>‹#›</a:t>
            </a:fld>
            <a:endParaRPr lang="en-GB"/>
          </a:p>
        </p:txBody>
      </p:sp>
    </p:spTree>
    <p:extLst>
      <p:ext uri="{BB962C8B-B14F-4D97-AF65-F5344CB8AC3E}">
        <p14:creationId xmlns:p14="http://schemas.microsoft.com/office/powerpoint/2010/main" val="282469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586A70-3F40-4FD8-8FB5-15C96E408932}" type="datetime1">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6D06D8-DE5A-4349-B40C-EE3727B4996D}" type="slidenum">
              <a:rPr lang="en-GB" smtClean="0"/>
              <a:t>‹#›</a:t>
            </a:fld>
            <a:endParaRPr lang="en-GB"/>
          </a:p>
        </p:txBody>
      </p:sp>
    </p:spTree>
    <p:extLst>
      <p:ext uri="{BB962C8B-B14F-4D97-AF65-F5344CB8AC3E}">
        <p14:creationId xmlns:p14="http://schemas.microsoft.com/office/powerpoint/2010/main" val="86125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2AF94C-4F1A-497A-BB2F-70D33F737C0B}" type="datetime1">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6D06D8-DE5A-4349-B40C-EE3727B4996D}" type="slidenum">
              <a:rPr lang="en-GB" smtClean="0"/>
              <a:t>‹#›</a:t>
            </a:fld>
            <a:endParaRPr lang="en-GB"/>
          </a:p>
        </p:txBody>
      </p:sp>
    </p:spTree>
    <p:extLst>
      <p:ext uri="{BB962C8B-B14F-4D97-AF65-F5344CB8AC3E}">
        <p14:creationId xmlns:p14="http://schemas.microsoft.com/office/powerpoint/2010/main" val="3175388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125819-2F90-4AC8-8AF4-C20F1C5F8C69}" type="datetime1">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6D06D8-DE5A-4349-B40C-EE3727B4996D}" type="slidenum">
              <a:rPr lang="en-GB" smtClean="0"/>
              <a:t>‹#›</a:t>
            </a:fld>
            <a:endParaRPr lang="en-GB"/>
          </a:p>
        </p:txBody>
      </p:sp>
    </p:spTree>
    <p:extLst>
      <p:ext uri="{BB962C8B-B14F-4D97-AF65-F5344CB8AC3E}">
        <p14:creationId xmlns:p14="http://schemas.microsoft.com/office/powerpoint/2010/main" val="85988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998B1-B527-498B-8BEA-AC08E96E6BA5}" type="datetime1">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6D06D8-DE5A-4349-B40C-EE3727B4996D}" type="slidenum">
              <a:rPr lang="en-GB" smtClean="0"/>
              <a:t>‹#›</a:t>
            </a:fld>
            <a:endParaRPr lang="en-GB"/>
          </a:p>
        </p:txBody>
      </p:sp>
    </p:spTree>
    <p:extLst>
      <p:ext uri="{BB962C8B-B14F-4D97-AF65-F5344CB8AC3E}">
        <p14:creationId xmlns:p14="http://schemas.microsoft.com/office/powerpoint/2010/main" val="67014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96E438-22C6-4B09-A140-9C14D281065D}" type="datetime1">
              <a:rPr lang="en-GB" smtClean="0"/>
              <a:t>09/06/2015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6D06D8-DE5A-4349-B40C-EE3727B4996D}" type="slidenum">
              <a:rPr lang="en-GB" smtClean="0"/>
              <a:t>‹#›</a:t>
            </a:fld>
            <a:endParaRPr lang="en-GB"/>
          </a:p>
        </p:txBody>
      </p:sp>
    </p:spTree>
    <p:extLst>
      <p:ext uri="{BB962C8B-B14F-4D97-AF65-F5344CB8AC3E}">
        <p14:creationId xmlns:p14="http://schemas.microsoft.com/office/powerpoint/2010/main" val="146198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26C9C9-05A7-4E1F-A25E-C9363CF920EC}" type="datetime1">
              <a:rPr lang="en-GB" smtClean="0"/>
              <a:t>09/06/2015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6D06D8-DE5A-4349-B40C-EE3727B4996D}" type="slidenum">
              <a:rPr lang="en-GB" smtClean="0"/>
              <a:t>‹#›</a:t>
            </a:fld>
            <a:endParaRPr lang="en-GB"/>
          </a:p>
        </p:txBody>
      </p:sp>
    </p:spTree>
    <p:extLst>
      <p:ext uri="{BB962C8B-B14F-4D97-AF65-F5344CB8AC3E}">
        <p14:creationId xmlns:p14="http://schemas.microsoft.com/office/powerpoint/2010/main" val="349750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FF6C37-D58A-4591-A758-BD3F4914AD7A}" type="datetime1">
              <a:rPr lang="en-GB" smtClean="0"/>
              <a:t>09/06/2015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6D06D8-DE5A-4349-B40C-EE3727B4996D}" type="slidenum">
              <a:rPr lang="en-GB" smtClean="0"/>
              <a:t>‹#›</a:t>
            </a:fld>
            <a:endParaRPr lang="en-GB"/>
          </a:p>
        </p:txBody>
      </p:sp>
    </p:spTree>
    <p:extLst>
      <p:ext uri="{BB962C8B-B14F-4D97-AF65-F5344CB8AC3E}">
        <p14:creationId xmlns:p14="http://schemas.microsoft.com/office/powerpoint/2010/main" val="64674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CC594-5115-44C4-9800-CCE08554274D}" type="datetime1">
              <a:rPr lang="en-GB" smtClean="0"/>
              <a:t>09/06/2015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6D06D8-DE5A-4349-B40C-EE3727B4996D}" type="slidenum">
              <a:rPr lang="en-GB" smtClean="0"/>
              <a:t>‹#›</a:t>
            </a:fld>
            <a:endParaRPr lang="en-GB"/>
          </a:p>
        </p:txBody>
      </p:sp>
    </p:spTree>
    <p:extLst>
      <p:ext uri="{BB962C8B-B14F-4D97-AF65-F5344CB8AC3E}">
        <p14:creationId xmlns:p14="http://schemas.microsoft.com/office/powerpoint/2010/main" val="299434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622F0-D750-4B45-A885-78BF7927C048}" type="datetime1">
              <a:rPr lang="en-GB" smtClean="0"/>
              <a:t>09/06/2015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6D06D8-DE5A-4349-B40C-EE3727B4996D}" type="slidenum">
              <a:rPr lang="en-GB" smtClean="0"/>
              <a:t>‹#›</a:t>
            </a:fld>
            <a:endParaRPr lang="en-GB"/>
          </a:p>
        </p:txBody>
      </p:sp>
    </p:spTree>
    <p:extLst>
      <p:ext uri="{BB962C8B-B14F-4D97-AF65-F5344CB8AC3E}">
        <p14:creationId xmlns:p14="http://schemas.microsoft.com/office/powerpoint/2010/main" val="75313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AB7725-3D1B-4C99-9B2A-A842945DD90C}" type="datetime1">
              <a:rPr lang="en-GB" smtClean="0"/>
              <a:t>09/06/2015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6D06D8-DE5A-4349-B40C-EE3727B4996D}" type="slidenum">
              <a:rPr lang="en-GB" smtClean="0"/>
              <a:t>‹#›</a:t>
            </a:fld>
            <a:endParaRPr lang="en-GB"/>
          </a:p>
        </p:txBody>
      </p:sp>
    </p:spTree>
    <p:extLst>
      <p:ext uri="{BB962C8B-B14F-4D97-AF65-F5344CB8AC3E}">
        <p14:creationId xmlns:p14="http://schemas.microsoft.com/office/powerpoint/2010/main" val="400498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31931-6D0B-4226-A2C3-BF9D5C0AD16C}" type="datetime1">
              <a:rPr lang="en-GB" smtClean="0"/>
              <a:t>09/06/2015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D06D8-DE5A-4349-B40C-EE3727B4996D}" type="slidenum">
              <a:rPr lang="en-GB" smtClean="0"/>
              <a:t>‹#›</a:t>
            </a:fld>
            <a:endParaRPr lang="en-GB"/>
          </a:p>
        </p:txBody>
      </p:sp>
    </p:spTree>
    <p:extLst>
      <p:ext uri="{BB962C8B-B14F-4D97-AF65-F5344CB8AC3E}">
        <p14:creationId xmlns:p14="http://schemas.microsoft.com/office/powerpoint/2010/main" val="4278490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www.google.co.uk/url?q=http://www.clker.com/clipart-old-people-crossing-the-road.html&amp;sa=U&amp;ei=SxJhU6_uDqHW0QWB2IDIAg&amp;ved=0CC4Q9QEwAA&amp;usg=AFQjCNGIjWBL8kHfyA3k8IxJ0auNz4GyzA"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76872"/>
            <a:ext cx="8229600" cy="1143000"/>
          </a:xfrm>
        </p:spPr>
        <p:txBody>
          <a:bodyPr>
            <a:normAutofit fontScale="90000"/>
          </a:bodyPr>
          <a:lstStyle/>
          <a:p>
            <a:r>
              <a:rPr lang="en-GB" dirty="0" smtClean="0"/>
              <a:t>Joint Strategic Needs Assessment</a:t>
            </a:r>
            <a:br>
              <a:rPr lang="en-GB" dirty="0" smtClean="0"/>
            </a:br>
            <a:r>
              <a:rPr lang="en-GB" dirty="0" smtClean="0"/>
              <a:t>2014 </a:t>
            </a:r>
            <a:endParaRPr lang="en-GB" dirty="0"/>
          </a:p>
        </p:txBody>
      </p:sp>
      <p:sp>
        <p:nvSpPr>
          <p:cNvPr id="3" name="Slide Number Placeholder 2"/>
          <p:cNvSpPr>
            <a:spLocks noGrp="1"/>
          </p:cNvSpPr>
          <p:nvPr>
            <p:ph type="sldNum" sz="quarter" idx="12"/>
          </p:nvPr>
        </p:nvSpPr>
        <p:spPr/>
        <p:txBody>
          <a:bodyPr/>
          <a:lstStyle/>
          <a:p>
            <a:fld id="{B56D06D8-DE5A-4349-B40C-EE3727B4996D}" type="slidenum">
              <a:rPr lang="en-GB" smtClean="0"/>
              <a:t>1</a:t>
            </a:fld>
            <a:endParaRPr lang="en-GB"/>
          </a:p>
        </p:txBody>
      </p:sp>
      <p:sp>
        <p:nvSpPr>
          <p:cNvPr id="4" name="TextBox 3"/>
          <p:cNvSpPr txBox="1"/>
          <p:nvPr/>
        </p:nvSpPr>
        <p:spPr>
          <a:xfrm>
            <a:off x="2627784" y="5085184"/>
            <a:ext cx="5832648" cy="1477328"/>
          </a:xfrm>
          <a:prstGeom prst="rect">
            <a:avLst/>
          </a:prstGeom>
          <a:noFill/>
        </p:spPr>
        <p:txBody>
          <a:bodyPr wrap="square" rtlCol="0">
            <a:spAutoFit/>
          </a:bodyPr>
          <a:lstStyle/>
          <a:p>
            <a:pPr algn="r"/>
            <a:r>
              <a:rPr lang="en-GB" dirty="0" smtClean="0"/>
              <a:t>Houda Al-Sharifi </a:t>
            </a:r>
          </a:p>
          <a:p>
            <a:pPr algn="r"/>
            <a:r>
              <a:rPr lang="en-GB" dirty="0" smtClean="0"/>
              <a:t>Director of Public Health</a:t>
            </a:r>
          </a:p>
          <a:p>
            <a:pPr algn="r"/>
            <a:r>
              <a:rPr lang="en-GB" dirty="0" smtClean="0"/>
              <a:t>Laurence Gibson</a:t>
            </a:r>
          </a:p>
          <a:p>
            <a:pPr algn="r"/>
            <a:r>
              <a:rPr lang="en-GB" dirty="0" smtClean="0"/>
              <a:t>Head of Knowledge Management</a:t>
            </a:r>
          </a:p>
          <a:p>
            <a:pPr algn="r"/>
            <a:r>
              <a:rPr lang="en-GB" dirty="0" smtClean="0"/>
              <a:t>Wandsworth Borough Council</a:t>
            </a:r>
            <a:endParaRPr lang="en-GB" dirty="0"/>
          </a:p>
        </p:txBody>
      </p:sp>
      <p:sp>
        <p:nvSpPr>
          <p:cNvPr id="5" name="TextBox 4"/>
          <p:cNvSpPr txBox="1"/>
          <p:nvPr/>
        </p:nvSpPr>
        <p:spPr>
          <a:xfrm>
            <a:off x="683568" y="980728"/>
            <a:ext cx="7488832" cy="646331"/>
          </a:xfrm>
          <a:prstGeom prst="rect">
            <a:avLst/>
          </a:prstGeom>
          <a:noFill/>
        </p:spPr>
        <p:txBody>
          <a:bodyPr wrap="square" rtlCol="0">
            <a:spAutoFit/>
          </a:bodyPr>
          <a:lstStyle/>
          <a:p>
            <a:r>
              <a:rPr lang="en-GB" dirty="0" smtClean="0"/>
              <a:t>Health and Wellbeing Board </a:t>
            </a:r>
          </a:p>
          <a:p>
            <a:r>
              <a:rPr lang="en-GB" dirty="0" smtClean="0"/>
              <a:t>24</a:t>
            </a:r>
            <a:r>
              <a:rPr lang="en-GB" baseline="30000" dirty="0" smtClean="0"/>
              <a:t>th</a:t>
            </a:r>
            <a:r>
              <a:rPr lang="en-GB" dirty="0" smtClean="0"/>
              <a:t> June 2014</a:t>
            </a:r>
            <a:endParaRPr lang="en-GB" dirty="0"/>
          </a:p>
        </p:txBody>
      </p:sp>
    </p:spTree>
    <p:extLst>
      <p:ext uri="{BB962C8B-B14F-4D97-AF65-F5344CB8AC3E}">
        <p14:creationId xmlns:p14="http://schemas.microsoft.com/office/powerpoint/2010/main" val="2113886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Nine Elms and Vauxhall</a:t>
            </a:r>
            <a:endParaRPr lang="en-GB" dirty="0"/>
          </a:p>
        </p:txBody>
      </p:sp>
      <p:sp>
        <p:nvSpPr>
          <p:cNvPr id="3" name="Content Placeholder 2"/>
          <p:cNvSpPr>
            <a:spLocks noGrp="1"/>
          </p:cNvSpPr>
          <p:nvPr>
            <p:ph idx="1"/>
          </p:nvPr>
        </p:nvSpPr>
        <p:spPr>
          <a:xfrm>
            <a:off x="107504" y="1412776"/>
            <a:ext cx="8640960" cy="1008112"/>
          </a:xfrm>
        </p:spPr>
        <p:txBody>
          <a:bodyPr>
            <a:normAutofit lnSpcReduction="10000"/>
          </a:bodyPr>
          <a:lstStyle/>
          <a:p>
            <a:r>
              <a:rPr lang="en-GB" dirty="0" smtClean="0"/>
              <a:t>For Wandsworth: potential 14,000 </a:t>
            </a:r>
            <a:r>
              <a:rPr lang="en-GB" dirty="0"/>
              <a:t>new homes and 20,000 </a:t>
            </a:r>
            <a:r>
              <a:rPr lang="en-GB" dirty="0" smtClean="0"/>
              <a:t>jobs</a:t>
            </a:r>
            <a:endParaRPr lang="en-GB" dirty="0"/>
          </a:p>
        </p:txBody>
      </p:sp>
      <p:sp>
        <p:nvSpPr>
          <p:cNvPr id="4" name="Slide Number Placeholder 3"/>
          <p:cNvSpPr>
            <a:spLocks noGrp="1"/>
          </p:cNvSpPr>
          <p:nvPr>
            <p:ph type="sldNum" sz="quarter" idx="12"/>
          </p:nvPr>
        </p:nvSpPr>
        <p:spPr/>
        <p:txBody>
          <a:bodyPr/>
          <a:lstStyle/>
          <a:p>
            <a:fld id="{B56D06D8-DE5A-4349-B40C-EE3727B4996D}" type="slidenum">
              <a:rPr lang="en-GB" smtClean="0"/>
              <a:t>10</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376264"/>
            <a:ext cx="5142350" cy="386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08104" y="2276872"/>
            <a:ext cx="3240360" cy="3693319"/>
          </a:xfrm>
          <a:prstGeom prst="rect">
            <a:avLst/>
          </a:prstGeom>
          <a:noFill/>
        </p:spPr>
        <p:txBody>
          <a:bodyPr wrap="square" rtlCol="0">
            <a:spAutoFit/>
          </a:bodyPr>
          <a:lstStyle/>
          <a:p>
            <a:r>
              <a:rPr lang="en-GB" dirty="0" smtClean="0"/>
              <a:t>Expect:</a:t>
            </a:r>
          </a:p>
          <a:p>
            <a:pPr marL="285750" indent="-285750">
              <a:buFont typeface="Arial" pitchFamily="34" charset="0"/>
              <a:buChar char="•"/>
            </a:pPr>
            <a:r>
              <a:rPr lang="en-GB" dirty="0" smtClean="0"/>
              <a:t>Maternity </a:t>
            </a:r>
            <a:r>
              <a:rPr lang="en-GB" dirty="0"/>
              <a:t>services, </a:t>
            </a:r>
            <a:r>
              <a:rPr lang="en-GB" dirty="0" smtClean="0"/>
              <a:t>4500 </a:t>
            </a:r>
            <a:r>
              <a:rPr lang="en-GB" dirty="0"/>
              <a:t>women aged 16-40 by 2018, with 250 babies </a:t>
            </a:r>
            <a:r>
              <a:rPr lang="en-GB" dirty="0" smtClean="0"/>
              <a:t>a year</a:t>
            </a:r>
            <a:endParaRPr lang="en-GB" dirty="0"/>
          </a:p>
          <a:p>
            <a:pPr marL="285750" indent="-285750">
              <a:buFont typeface="Arial" pitchFamily="34" charset="0"/>
              <a:buChar char="•"/>
            </a:pPr>
            <a:r>
              <a:rPr lang="en-GB" dirty="0" smtClean="0"/>
              <a:t>Smoking </a:t>
            </a:r>
            <a:r>
              <a:rPr lang="en-GB" dirty="0"/>
              <a:t>and emergency admission for Chronic Obstructive Pulmonary Disease. (COPD admissions ratio of 183</a:t>
            </a:r>
            <a:r>
              <a:rPr lang="en-GB" dirty="0" smtClean="0"/>
              <a:t>)*</a:t>
            </a:r>
          </a:p>
          <a:p>
            <a:pPr marL="285750" indent="-285750">
              <a:buFont typeface="Arial" pitchFamily="34" charset="0"/>
              <a:buChar char="•"/>
            </a:pPr>
            <a:r>
              <a:rPr lang="en-GB" dirty="0" smtClean="0"/>
              <a:t>HIV </a:t>
            </a:r>
            <a:r>
              <a:rPr lang="en-GB" dirty="0"/>
              <a:t>prevalence </a:t>
            </a:r>
            <a:r>
              <a:rPr lang="en-GB" dirty="0" smtClean="0"/>
              <a:t>in </a:t>
            </a:r>
            <a:r>
              <a:rPr lang="en-GB" dirty="0"/>
              <a:t>2011 is between 10 and 20 per 1000 population, </a:t>
            </a:r>
            <a:r>
              <a:rPr lang="en-GB" dirty="0" smtClean="0"/>
              <a:t>double </a:t>
            </a:r>
            <a:r>
              <a:rPr lang="en-GB" dirty="0"/>
              <a:t>the London rate</a:t>
            </a:r>
          </a:p>
        </p:txBody>
      </p:sp>
      <p:sp>
        <p:nvSpPr>
          <p:cNvPr id="6" name="TextBox 5"/>
          <p:cNvSpPr txBox="1"/>
          <p:nvPr/>
        </p:nvSpPr>
        <p:spPr>
          <a:xfrm>
            <a:off x="5508104" y="6597352"/>
            <a:ext cx="2016224" cy="246221"/>
          </a:xfrm>
          <a:prstGeom prst="rect">
            <a:avLst/>
          </a:prstGeom>
          <a:noFill/>
        </p:spPr>
        <p:txBody>
          <a:bodyPr wrap="square" rtlCol="0">
            <a:spAutoFit/>
          </a:bodyPr>
          <a:lstStyle/>
          <a:p>
            <a:r>
              <a:rPr lang="en-GB" sz="1000" dirty="0" smtClean="0"/>
              <a:t>*APHO GP profile for Riverside</a:t>
            </a:r>
            <a:endParaRPr lang="en-GB" sz="1000" dirty="0"/>
          </a:p>
        </p:txBody>
      </p:sp>
    </p:spTree>
    <p:extLst>
      <p:ext uri="{BB962C8B-B14F-4D97-AF65-F5344CB8AC3E}">
        <p14:creationId xmlns:p14="http://schemas.microsoft.com/office/powerpoint/2010/main" val="690024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GB" sz="4000" dirty="0" smtClean="0"/>
              <a:t>Deprivation map for Wandsworth</a:t>
            </a:r>
            <a:endParaRPr lang="en-GB" sz="4000" dirty="0"/>
          </a:p>
        </p:txBody>
      </p:sp>
      <p:sp>
        <p:nvSpPr>
          <p:cNvPr id="3" name="Content Placeholder 2"/>
          <p:cNvSpPr>
            <a:spLocks noGrp="1"/>
          </p:cNvSpPr>
          <p:nvPr>
            <p:ph idx="1"/>
          </p:nvPr>
        </p:nvSpPr>
        <p:spPr>
          <a:xfrm>
            <a:off x="107504" y="980728"/>
            <a:ext cx="4536504" cy="5040560"/>
          </a:xfrm>
        </p:spPr>
        <p:txBody>
          <a:bodyPr>
            <a:normAutofit fontScale="70000" lnSpcReduction="20000"/>
          </a:bodyPr>
          <a:lstStyle/>
          <a:p>
            <a:r>
              <a:rPr lang="en-GB" dirty="0" smtClean="0"/>
              <a:t>Deprivation encompasses </a:t>
            </a:r>
            <a:r>
              <a:rPr lang="en-GB" dirty="0"/>
              <a:t>a range of </a:t>
            </a:r>
            <a:r>
              <a:rPr lang="en-GB" dirty="0" smtClean="0"/>
              <a:t>domains: financial</a:t>
            </a:r>
            <a:r>
              <a:rPr lang="en-GB" dirty="0"/>
              <a:t>, health, education, services or crime. </a:t>
            </a:r>
            <a:endParaRPr lang="en-GB" dirty="0" smtClean="0"/>
          </a:p>
          <a:p>
            <a:endParaRPr lang="en-GB" dirty="0" smtClean="0"/>
          </a:p>
          <a:p>
            <a:r>
              <a:rPr lang="en-GB" dirty="0" smtClean="0"/>
              <a:t>Areas </a:t>
            </a:r>
            <a:r>
              <a:rPr lang="en-GB" dirty="0"/>
              <a:t>of high socioeconomic deprivation are characterized by high levels of social housing, lone parents with dependent children, benefit claiming households and low levels of educational attainment</a:t>
            </a:r>
            <a:r>
              <a:rPr lang="en-GB" dirty="0" smtClean="0"/>
              <a:t>.</a:t>
            </a:r>
          </a:p>
          <a:p>
            <a:endParaRPr lang="en-GB" dirty="0" smtClean="0"/>
          </a:p>
          <a:p>
            <a:r>
              <a:rPr lang="en-GB" dirty="0" err="1" smtClean="0"/>
              <a:t>Latchmere</a:t>
            </a:r>
            <a:r>
              <a:rPr lang="en-GB" dirty="0"/>
              <a:t>, Roehampton and Queenstown are the </a:t>
            </a:r>
            <a:r>
              <a:rPr lang="en-GB" dirty="0" smtClean="0"/>
              <a:t>most </a:t>
            </a:r>
            <a:r>
              <a:rPr lang="en-GB" dirty="0"/>
              <a:t>deprived wards </a:t>
            </a:r>
            <a:r>
              <a:rPr lang="en-GB" dirty="0" smtClean="0"/>
              <a:t>while </a:t>
            </a:r>
            <a:r>
              <a:rPr lang="en-GB" dirty="0"/>
              <a:t>Southfields, </a:t>
            </a:r>
            <a:r>
              <a:rPr lang="en-GB" dirty="0" err="1"/>
              <a:t>Northcote</a:t>
            </a:r>
            <a:r>
              <a:rPr lang="en-GB" dirty="0"/>
              <a:t> and </a:t>
            </a:r>
            <a:r>
              <a:rPr lang="en-GB" dirty="0" err="1"/>
              <a:t>Thamesfield</a:t>
            </a:r>
            <a:r>
              <a:rPr lang="en-GB" dirty="0"/>
              <a:t> are </a:t>
            </a:r>
            <a:r>
              <a:rPr lang="en-GB" dirty="0" smtClean="0"/>
              <a:t>the </a:t>
            </a:r>
            <a:r>
              <a:rPr lang="en-GB" dirty="0"/>
              <a:t>least deprived </a:t>
            </a:r>
            <a:r>
              <a:rPr lang="en-GB" dirty="0" smtClean="0"/>
              <a:t>wards.</a:t>
            </a:r>
          </a:p>
          <a:p>
            <a:endParaRPr lang="en-GB" sz="20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00" t="1959" r="17974" b="9054"/>
          <a:stretch/>
        </p:blipFill>
        <p:spPr bwMode="auto">
          <a:xfrm>
            <a:off x="4355976" y="1196752"/>
            <a:ext cx="4680520" cy="380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00" t="1959" r="71532" b="83827"/>
          <a:stretch/>
        </p:blipFill>
        <p:spPr bwMode="auto">
          <a:xfrm>
            <a:off x="4887044" y="4653136"/>
            <a:ext cx="2565276" cy="10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55976" y="1196752"/>
            <a:ext cx="2088232" cy="646331"/>
          </a:xfrm>
          <a:prstGeom prst="rect">
            <a:avLst/>
          </a:prstGeom>
          <a:solidFill>
            <a:schemeClr val="bg1"/>
          </a:solidFill>
        </p:spPr>
        <p:txBody>
          <a:bodyPr wrap="square" rtlCol="0">
            <a:spAutoFit/>
          </a:bodyPr>
          <a:lstStyle/>
          <a:p>
            <a:endParaRPr lang="en-GB" dirty="0" smtClean="0"/>
          </a:p>
          <a:p>
            <a:endParaRPr lang="en-GB" dirty="0"/>
          </a:p>
        </p:txBody>
      </p:sp>
      <p:sp>
        <p:nvSpPr>
          <p:cNvPr id="7" name="Slide Number Placeholder 6"/>
          <p:cNvSpPr>
            <a:spLocks noGrp="1"/>
          </p:cNvSpPr>
          <p:nvPr>
            <p:ph type="sldNum" sz="quarter" idx="12"/>
          </p:nvPr>
        </p:nvSpPr>
        <p:spPr/>
        <p:txBody>
          <a:bodyPr/>
          <a:lstStyle/>
          <a:p>
            <a:fld id="{B56D06D8-DE5A-4349-B40C-EE3727B4996D}" type="slidenum">
              <a:rPr lang="en-GB" smtClean="0"/>
              <a:t>11</a:t>
            </a:fld>
            <a:endParaRPr lang="en-GB"/>
          </a:p>
        </p:txBody>
      </p:sp>
    </p:spTree>
    <p:extLst>
      <p:ext uri="{BB962C8B-B14F-4D97-AF65-F5344CB8AC3E}">
        <p14:creationId xmlns:p14="http://schemas.microsoft.com/office/powerpoint/2010/main" val="3471166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Wider determinants of </a:t>
            </a:r>
            <a:r>
              <a:rPr lang="en-GB" dirty="0" smtClean="0"/>
              <a:t>health</a:t>
            </a:r>
            <a:endParaRPr lang="en-GB" dirty="0"/>
          </a:p>
        </p:txBody>
      </p:sp>
      <p:pic>
        <p:nvPicPr>
          <p:cNvPr id="5121" name="Picture 10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08" y="2593404"/>
            <a:ext cx="8749480" cy="1483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1628800"/>
            <a:ext cx="8348891" cy="923330"/>
          </a:xfrm>
          <a:prstGeom prst="rect">
            <a:avLst/>
          </a:prstGeom>
          <a:noFill/>
        </p:spPr>
        <p:txBody>
          <a:bodyPr wrap="square" rtlCol="0">
            <a:spAutoFit/>
          </a:bodyPr>
          <a:lstStyle/>
          <a:p>
            <a:r>
              <a:rPr lang="en-GB" dirty="0"/>
              <a:t>The </a:t>
            </a:r>
            <a:r>
              <a:rPr lang="en-GB" dirty="0" smtClean="0"/>
              <a:t>APHO health profiles give a number of indicators to profile health in local areas. As part of these indicators the relative position </a:t>
            </a:r>
            <a:r>
              <a:rPr lang="en-GB" dirty="0"/>
              <a:t>of </a:t>
            </a:r>
            <a:r>
              <a:rPr lang="en-GB" dirty="0" smtClean="0"/>
              <a:t>the wider determinants of health </a:t>
            </a:r>
            <a:r>
              <a:rPr lang="en-GB" dirty="0"/>
              <a:t> </a:t>
            </a:r>
            <a:r>
              <a:rPr lang="en-GB" dirty="0" smtClean="0"/>
              <a:t>in Wandsworth to </a:t>
            </a:r>
            <a:r>
              <a:rPr lang="en-GB" dirty="0"/>
              <a:t>the England </a:t>
            </a:r>
            <a:r>
              <a:rPr lang="en-GB" dirty="0" smtClean="0"/>
              <a:t>is presented below:</a:t>
            </a:r>
            <a:endParaRPr lang="en-GB" dirty="0"/>
          </a:p>
        </p:txBody>
      </p:sp>
      <p:sp>
        <p:nvSpPr>
          <p:cNvPr id="3" name="Slide Number Placeholder 2"/>
          <p:cNvSpPr>
            <a:spLocks noGrp="1"/>
          </p:cNvSpPr>
          <p:nvPr>
            <p:ph type="sldNum" sz="quarter" idx="12"/>
          </p:nvPr>
        </p:nvSpPr>
        <p:spPr/>
        <p:txBody>
          <a:bodyPr/>
          <a:lstStyle/>
          <a:p>
            <a:fld id="{B56D06D8-DE5A-4349-B40C-EE3727B4996D}" type="slidenum">
              <a:rPr lang="en-GB" smtClean="0"/>
              <a:t>12</a:t>
            </a:fld>
            <a:endParaRPr lang="en-GB"/>
          </a:p>
        </p:txBody>
      </p:sp>
      <p:sp>
        <p:nvSpPr>
          <p:cNvPr id="6" name="TextBox 5"/>
          <p:cNvSpPr txBox="1"/>
          <p:nvPr/>
        </p:nvSpPr>
        <p:spPr>
          <a:xfrm>
            <a:off x="323528" y="6021288"/>
            <a:ext cx="5112568" cy="276999"/>
          </a:xfrm>
          <a:prstGeom prst="rect">
            <a:avLst/>
          </a:prstGeom>
          <a:noFill/>
        </p:spPr>
        <p:txBody>
          <a:bodyPr wrap="square" rtlCol="0">
            <a:spAutoFit/>
          </a:bodyPr>
          <a:lstStyle/>
          <a:p>
            <a:r>
              <a:rPr lang="en-GB" sz="1200" dirty="0" smtClean="0"/>
              <a:t>Source: APHO Health Profiles / Index of Multiple Deprivation 2010</a:t>
            </a:r>
            <a:endParaRPr lang="en-GB" sz="1200" dirty="0"/>
          </a:p>
        </p:txBody>
      </p:sp>
      <p:sp>
        <p:nvSpPr>
          <p:cNvPr id="7" name="TextBox 6"/>
          <p:cNvSpPr txBox="1"/>
          <p:nvPr/>
        </p:nvSpPr>
        <p:spPr>
          <a:xfrm>
            <a:off x="539552" y="4653136"/>
            <a:ext cx="8064896" cy="923330"/>
          </a:xfrm>
          <a:prstGeom prst="rect">
            <a:avLst/>
          </a:prstGeom>
          <a:noFill/>
        </p:spPr>
        <p:txBody>
          <a:bodyPr wrap="square" rtlCol="0">
            <a:spAutoFit/>
          </a:bodyPr>
          <a:lstStyle/>
          <a:p>
            <a:r>
              <a:rPr lang="en-GB" dirty="0" smtClean="0"/>
              <a:t>A comparison with Inner London is not available from the same source, however deprivation in Inner London is higher than England, and in Wandsworth an example is the 11,785 children living in poverty</a:t>
            </a:r>
            <a:endParaRPr lang="en-GB" dirty="0"/>
          </a:p>
        </p:txBody>
      </p:sp>
    </p:spTree>
    <p:extLst>
      <p:ext uri="{BB962C8B-B14F-4D97-AF65-F5344CB8AC3E}">
        <p14:creationId xmlns:p14="http://schemas.microsoft.com/office/powerpoint/2010/main" val="3352877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525963"/>
          </a:xfrm>
        </p:spPr>
        <p:txBody>
          <a:bodyPr>
            <a:noAutofit/>
          </a:bodyPr>
          <a:lstStyle/>
          <a:p>
            <a:r>
              <a:rPr lang="en-GB" sz="2400" dirty="0" smtClean="0"/>
              <a:t>Deprivation </a:t>
            </a:r>
          </a:p>
          <a:p>
            <a:r>
              <a:rPr lang="en-GB" sz="2400" dirty="0" smtClean="0"/>
              <a:t>Housing availability and pressures on Private Rental Sector currently 32% of all households</a:t>
            </a:r>
          </a:p>
          <a:p>
            <a:r>
              <a:rPr lang="en-GB" sz="2400" dirty="0" smtClean="0"/>
              <a:t>Monitoring the impact of welfare reform, </a:t>
            </a:r>
          </a:p>
          <a:p>
            <a:pPr lvl="1"/>
            <a:r>
              <a:rPr lang="en-GB" sz="2400" dirty="0" smtClean="0"/>
              <a:t>Local </a:t>
            </a:r>
            <a:r>
              <a:rPr lang="en-GB" sz="2400" dirty="0"/>
              <a:t>Housing </a:t>
            </a:r>
            <a:r>
              <a:rPr lang="en-GB" sz="2400" dirty="0" smtClean="0"/>
              <a:t>Allowance</a:t>
            </a:r>
          </a:p>
          <a:p>
            <a:pPr lvl="1"/>
            <a:r>
              <a:rPr lang="en-GB" sz="2400" dirty="0"/>
              <a:t>Council Tax </a:t>
            </a:r>
            <a:r>
              <a:rPr lang="en-GB" sz="2400" dirty="0" smtClean="0"/>
              <a:t>Reduction</a:t>
            </a:r>
          </a:p>
          <a:p>
            <a:pPr lvl="1"/>
            <a:r>
              <a:rPr lang="en-GB" sz="2400" dirty="0"/>
              <a:t>W</a:t>
            </a:r>
            <a:r>
              <a:rPr lang="en-GB" sz="2400" dirty="0" smtClean="0"/>
              <a:t>eekly </a:t>
            </a:r>
            <a:r>
              <a:rPr lang="en-GB" sz="2400" dirty="0"/>
              <a:t>benefit </a:t>
            </a:r>
            <a:r>
              <a:rPr lang="en-GB" sz="2400" dirty="0" smtClean="0"/>
              <a:t>cap</a:t>
            </a:r>
          </a:p>
          <a:p>
            <a:r>
              <a:rPr lang="en-GB" sz="2400" dirty="0"/>
              <a:t>Educational </a:t>
            </a:r>
            <a:r>
              <a:rPr lang="en-GB" sz="2400" dirty="0" smtClean="0"/>
              <a:t>attainment, KS2 82% against 76% nationally, with a range between 94%-79%</a:t>
            </a:r>
          </a:p>
          <a:p>
            <a:r>
              <a:rPr lang="en-GB" sz="2400" dirty="0" smtClean="0"/>
              <a:t>Crime, including domestic violence and 21% increase with 508 cases</a:t>
            </a:r>
            <a:endParaRPr lang="en-GB" sz="2400" dirty="0"/>
          </a:p>
          <a:p>
            <a:r>
              <a:rPr lang="en-GB" sz="2400" dirty="0" smtClean="0"/>
              <a:t>Unemployment</a:t>
            </a:r>
            <a:r>
              <a:rPr lang="en-GB" sz="2400" dirty="0"/>
              <a:t>, </a:t>
            </a:r>
            <a:r>
              <a:rPr lang="en-GB" sz="2400" dirty="0" smtClean="0"/>
              <a:t>4,879 </a:t>
            </a:r>
            <a:r>
              <a:rPr lang="en-GB" sz="2400" dirty="0"/>
              <a:t>(2.1%) </a:t>
            </a:r>
            <a:r>
              <a:rPr lang="en-GB" sz="2400" dirty="0" smtClean="0"/>
              <a:t>at March </a:t>
            </a:r>
            <a:r>
              <a:rPr lang="en-GB" sz="2400" dirty="0"/>
              <a:t>2014 and </a:t>
            </a:r>
            <a:r>
              <a:rPr lang="en-GB" sz="2400" dirty="0" smtClean="0"/>
              <a:t>association with BME groups</a:t>
            </a:r>
          </a:p>
        </p:txBody>
      </p:sp>
      <p:sp>
        <p:nvSpPr>
          <p:cNvPr id="4" name="Slide Number Placeholder 3"/>
          <p:cNvSpPr>
            <a:spLocks noGrp="1"/>
          </p:cNvSpPr>
          <p:nvPr>
            <p:ph type="sldNum" sz="quarter" idx="12"/>
          </p:nvPr>
        </p:nvSpPr>
        <p:spPr/>
        <p:txBody>
          <a:bodyPr/>
          <a:lstStyle/>
          <a:p>
            <a:fld id="{B56D06D8-DE5A-4349-B40C-EE3727B4996D}" type="slidenum">
              <a:rPr lang="en-GB" smtClean="0"/>
              <a:t>13</a:t>
            </a:fld>
            <a:endParaRPr lang="en-GB"/>
          </a:p>
        </p:txBody>
      </p:sp>
      <p:sp>
        <p:nvSpPr>
          <p:cNvPr id="5" name="Title 1"/>
          <p:cNvSpPr>
            <a:spLocks noGrp="1"/>
          </p:cNvSpPr>
          <p:nvPr>
            <p:ph type="title"/>
          </p:nvPr>
        </p:nvSpPr>
        <p:spPr/>
        <p:txBody>
          <a:bodyPr>
            <a:normAutofit/>
          </a:bodyPr>
          <a:lstStyle/>
          <a:p>
            <a:r>
              <a:rPr lang="en-GB" sz="4000" dirty="0"/>
              <a:t>Wider determinants of </a:t>
            </a:r>
            <a:r>
              <a:rPr lang="en-GB" sz="4000" dirty="0" smtClean="0"/>
              <a:t>health</a:t>
            </a:r>
            <a:endParaRPr lang="en-GB" sz="4000" dirty="0"/>
          </a:p>
        </p:txBody>
      </p:sp>
    </p:spTree>
    <p:extLst>
      <p:ext uri="{BB962C8B-B14F-4D97-AF65-F5344CB8AC3E}">
        <p14:creationId xmlns:p14="http://schemas.microsoft.com/office/powerpoint/2010/main" val="3775495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6D06D8-DE5A-4349-B40C-EE3727B4996D}" type="slidenum">
              <a:rPr lang="en-GB" smtClean="0"/>
              <a:t>14</a:t>
            </a:fld>
            <a:endParaRPr lang="en-GB"/>
          </a:p>
        </p:txBody>
      </p:sp>
      <p:graphicFrame>
        <p:nvGraphicFramePr>
          <p:cNvPr id="5" name="Chart 4"/>
          <p:cNvGraphicFramePr>
            <a:graphicFrameLocks/>
          </p:cNvGraphicFramePr>
          <p:nvPr>
            <p:extLst>
              <p:ext uri="{D42A27DB-BD31-4B8C-83A1-F6EECF244321}">
                <p14:modId xmlns:p14="http://schemas.microsoft.com/office/powerpoint/2010/main" val="286085522"/>
              </p:ext>
            </p:extLst>
          </p:nvPr>
        </p:nvGraphicFramePr>
        <p:xfrm>
          <a:off x="251520" y="1412776"/>
          <a:ext cx="8568952" cy="510232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67544" y="116632"/>
            <a:ext cx="7632848" cy="1138773"/>
          </a:xfrm>
          <a:prstGeom prst="rect">
            <a:avLst/>
          </a:prstGeom>
        </p:spPr>
        <p:txBody>
          <a:bodyPr wrap="square">
            <a:spAutoFit/>
          </a:bodyPr>
          <a:lstStyle/>
          <a:p>
            <a:r>
              <a:rPr lang="en-GB" sz="4000" dirty="0">
                <a:latin typeface="Arial" pitchFamily="34" charset="0"/>
                <a:cs typeface="Arial" pitchFamily="34" charset="0"/>
              </a:rPr>
              <a:t>Employment rate </a:t>
            </a:r>
            <a:r>
              <a:rPr lang="en-GB" sz="4000" dirty="0" smtClean="0">
                <a:latin typeface="Arial" pitchFamily="34" charset="0"/>
                <a:cs typeface="Arial" pitchFamily="34" charset="0"/>
              </a:rPr>
              <a:t>London 2013 </a:t>
            </a:r>
          </a:p>
          <a:p>
            <a:r>
              <a:rPr lang="en-GB" sz="2800" dirty="0" smtClean="0">
                <a:latin typeface="Arial" pitchFamily="34" charset="0"/>
                <a:cs typeface="Arial" pitchFamily="34" charset="0"/>
              </a:rPr>
              <a:t>Aged 16-64</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362610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Unemployment (JSA) by </a:t>
            </a:r>
            <a:r>
              <a:rPr lang="en-GB" dirty="0"/>
              <a:t>ethnicity and </a:t>
            </a:r>
            <a:r>
              <a:rPr lang="en-GB" dirty="0" smtClean="0"/>
              <a:t>age</a:t>
            </a:r>
            <a:endParaRPr lang="en-GB" dirty="0"/>
          </a:p>
        </p:txBody>
      </p:sp>
      <p:sp>
        <p:nvSpPr>
          <p:cNvPr id="4" name="Slide Number Placeholder 3"/>
          <p:cNvSpPr>
            <a:spLocks noGrp="1"/>
          </p:cNvSpPr>
          <p:nvPr>
            <p:ph type="sldNum" sz="quarter" idx="12"/>
          </p:nvPr>
        </p:nvSpPr>
        <p:spPr/>
        <p:txBody>
          <a:bodyPr/>
          <a:lstStyle/>
          <a:p>
            <a:fld id="{B56D06D8-DE5A-4349-B40C-EE3727B4996D}" type="slidenum">
              <a:rPr lang="en-GB" smtClean="0"/>
              <a:t>15</a:t>
            </a:fld>
            <a:endParaRPr lang="en-GB"/>
          </a:p>
        </p:txBody>
      </p:sp>
      <p:graphicFrame>
        <p:nvGraphicFramePr>
          <p:cNvPr id="5" name="Chart 4"/>
          <p:cNvGraphicFramePr>
            <a:graphicFrameLocks/>
          </p:cNvGraphicFramePr>
          <p:nvPr>
            <p:extLst>
              <p:ext uri="{D42A27DB-BD31-4B8C-83A1-F6EECF244321}">
                <p14:modId xmlns:p14="http://schemas.microsoft.com/office/powerpoint/2010/main" val="689013332"/>
              </p:ext>
            </p:extLst>
          </p:nvPr>
        </p:nvGraphicFramePr>
        <p:xfrm>
          <a:off x="323532" y="1556792"/>
          <a:ext cx="8640958" cy="504056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79909" y="6577073"/>
            <a:ext cx="6114805" cy="261455"/>
          </a:xfrm>
          <a:prstGeom prst="rect">
            <a:avLst/>
          </a:prstGeom>
          <a:noFill/>
        </p:spPr>
        <p:txBody>
          <a:bodyPr wrap="square" lIns="106524" tIns="53263" rIns="106524" bIns="53263" rtlCol="0">
            <a:spAutoFit/>
          </a:bodyPr>
          <a:lstStyle/>
          <a:p>
            <a:r>
              <a:rPr lang="en-GB" sz="1000" dirty="0"/>
              <a:t>Source: Office for National Statistics   © Crown Copyright and database right 2012</a:t>
            </a:r>
          </a:p>
        </p:txBody>
      </p:sp>
    </p:spTree>
    <p:extLst>
      <p:ext uri="{BB962C8B-B14F-4D97-AF65-F5344CB8AC3E}">
        <p14:creationId xmlns:p14="http://schemas.microsoft.com/office/powerpoint/2010/main" val="2827933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336"/>
            <a:ext cx="8928992" cy="1143000"/>
          </a:xfrm>
        </p:spPr>
        <p:txBody>
          <a:bodyPr>
            <a:noAutofit/>
          </a:bodyPr>
          <a:lstStyle/>
          <a:p>
            <a:r>
              <a:rPr lang="en-GB" sz="3900" dirty="0" smtClean="0"/>
              <a:t>Update against 2011 JSNA Indicators</a:t>
            </a:r>
            <a:endParaRPr lang="en-GB" sz="3900" dirty="0"/>
          </a:p>
        </p:txBody>
      </p:sp>
      <p:sp>
        <p:nvSpPr>
          <p:cNvPr id="4" name="Slide Number Placeholder 3"/>
          <p:cNvSpPr>
            <a:spLocks noGrp="1"/>
          </p:cNvSpPr>
          <p:nvPr>
            <p:ph type="sldNum" sz="quarter" idx="12"/>
          </p:nvPr>
        </p:nvSpPr>
        <p:spPr/>
        <p:txBody>
          <a:bodyPr/>
          <a:lstStyle/>
          <a:p>
            <a:fld id="{B56D06D8-DE5A-4349-B40C-EE3727B4996D}" type="slidenum">
              <a:rPr lang="en-GB" smtClean="0"/>
              <a:t>16</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898342589"/>
              </p:ext>
            </p:extLst>
          </p:nvPr>
        </p:nvGraphicFramePr>
        <p:xfrm>
          <a:off x="467544" y="1038226"/>
          <a:ext cx="4968552" cy="5312616"/>
        </p:xfrm>
        <a:graphic>
          <a:graphicData uri="http://schemas.openxmlformats.org/drawingml/2006/table">
            <a:tbl>
              <a:tblPr firstRow="1" firstCol="1" bandRow="1">
                <a:tableStyleId>{5C22544A-7EE6-4342-B048-85BDC9FD1C3A}</a:tableStyleId>
              </a:tblPr>
              <a:tblGrid>
                <a:gridCol w="4968552"/>
              </a:tblGrid>
              <a:tr h="331223">
                <a:tc>
                  <a:txBody>
                    <a:bodyPr/>
                    <a:lstStyle/>
                    <a:p>
                      <a:pPr>
                        <a:lnSpc>
                          <a:spcPct val="115000"/>
                        </a:lnSpc>
                        <a:spcBef>
                          <a:spcPts val="300"/>
                        </a:spcBef>
                        <a:spcAft>
                          <a:spcPts val="300"/>
                        </a:spcAft>
                      </a:pPr>
                      <a:r>
                        <a:rPr lang="en-GB" sz="2000" b="0" dirty="0">
                          <a:solidFill>
                            <a:schemeClr val="tx1"/>
                          </a:solidFill>
                          <a:effectLst/>
                        </a:rPr>
                        <a:t>Teenage </a:t>
                      </a:r>
                      <a:r>
                        <a:rPr lang="en-GB" sz="2000" b="0" dirty="0" smtClean="0">
                          <a:solidFill>
                            <a:schemeClr val="tx1"/>
                          </a:solidFill>
                          <a:effectLst/>
                        </a:rPr>
                        <a:t>conceptions</a:t>
                      </a:r>
                    </a:p>
                    <a:p>
                      <a:pPr>
                        <a:lnSpc>
                          <a:spcPct val="115000"/>
                        </a:lnSpc>
                        <a:spcBef>
                          <a:spcPts val="300"/>
                        </a:spcBef>
                        <a:spcAft>
                          <a:spcPts val="300"/>
                        </a:spcAft>
                      </a:pPr>
                      <a:endParaRPr lang="en-GB" sz="200" b="0" dirty="0">
                        <a:solidFill>
                          <a:schemeClr val="tx1"/>
                        </a:solidFill>
                        <a:effectLst/>
                        <a:latin typeface="Calibri"/>
                        <a:ea typeface="Calibri"/>
                        <a:cs typeface="Times New Roman"/>
                      </a:endParaRPr>
                    </a:p>
                  </a:txBody>
                  <a:tcPr marL="68580" marR="68580" marT="0" marB="0">
                    <a:noFill/>
                  </a:tcPr>
                </a:tc>
              </a:tr>
              <a:tr h="331223">
                <a:tc>
                  <a:txBody>
                    <a:bodyPr/>
                    <a:lstStyle/>
                    <a:p>
                      <a:pPr>
                        <a:lnSpc>
                          <a:spcPct val="115000"/>
                        </a:lnSpc>
                        <a:spcBef>
                          <a:spcPts val="300"/>
                        </a:spcBef>
                        <a:spcAft>
                          <a:spcPts val="300"/>
                        </a:spcAft>
                      </a:pPr>
                      <a:r>
                        <a:rPr lang="en-GB" sz="2000" b="0" dirty="0">
                          <a:solidFill>
                            <a:schemeClr val="tx1"/>
                          </a:solidFill>
                          <a:effectLst/>
                        </a:rPr>
                        <a:t>Excess winter </a:t>
                      </a:r>
                      <a:r>
                        <a:rPr lang="en-GB" sz="2000" b="0" dirty="0" smtClean="0">
                          <a:solidFill>
                            <a:schemeClr val="tx1"/>
                          </a:solidFill>
                          <a:effectLst/>
                        </a:rPr>
                        <a:t>deaths</a:t>
                      </a:r>
                    </a:p>
                    <a:p>
                      <a:pPr>
                        <a:lnSpc>
                          <a:spcPct val="115000"/>
                        </a:lnSpc>
                        <a:spcBef>
                          <a:spcPts val="300"/>
                        </a:spcBef>
                        <a:spcAft>
                          <a:spcPts val="300"/>
                        </a:spcAft>
                      </a:pPr>
                      <a:endParaRPr lang="en-GB" sz="200" b="0" dirty="0">
                        <a:solidFill>
                          <a:schemeClr val="tx1"/>
                        </a:solidFill>
                        <a:effectLst/>
                        <a:latin typeface="Calibri"/>
                        <a:ea typeface="Calibri"/>
                        <a:cs typeface="Times New Roman"/>
                      </a:endParaRPr>
                    </a:p>
                  </a:txBody>
                  <a:tcPr marL="68580" marR="68580" marT="0" marB="0">
                    <a:noFill/>
                  </a:tcPr>
                </a:tc>
              </a:tr>
              <a:tr h="473367">
                <a:tc>
                  <a:txBody>
                    <a:bodyPr/>
                    <a:lstStyle/>
                    <a:p>
                      <a:pPr>
                        <a:lnSpc>
                          <a:spcPct val="115000"/>
                        </a:lnSpc>
                        <a:spcBef>
                          <a:spcPts val="300"/>
                        </a:spcBef>
                        <a:spcAft>
                          <a:spcPts val="300"/>
                        </a:spcAft>
                      </a:pPr>
                      <a:r>
                        <a:rPr lang="en-GB" sz="2000" b="0" dirty="0">
                          <a:solidFill>
                            <a:schemeClr val="tx1"/>
                          </a:solidFill>
                          <a:effectLst/>
                        </a:rPr>
                        <a:t>Falls and fractured neck of </a:t>
                      </a:r>
                      <a:r>
                        <a:rPr lang="en-GB" sz="2000" b="0" dirty="0" smtClean="0">
                          <a:solidFill>
                            <a:schemeClr val="tx1"/>
                          </a:solidFill>
                          <a:effectLst/>
                        </a:rPr>
                        <a:t>femurs</a:t>
                      </a:r>
                    </a:p>
                    <a:p>
                      <a:pPr>
                        <a:lnSpc>
                          <a:spcPct val="115000"/>
                        </a:lnSpc>
                        <a:spcBef>
                          <a:spcPts val="300"/>
                        </a:spcBef>
                        <a:spcAft>
                          <a:spcPts val="300"/>
                        </a:spcAft>
                      </a:pPr>
                      <a:endParaRPr lang="en-GB" sz="200" b="0" dirty="0">
                        <a:solidFill>
                          <a:schemeClr val="tx1"/>
                        </a:solidFill>
                        <a:effectLst/>
                        <a:latin typeface="Calibri"/>
                        <a:ea typeface="Calibri"/>
                        <a:cs typeface="Times New Roman"/>
                      </a:endParaRPr>
                    </a:p>
                  </a:txBody>
                  <a:tcPr marL="68580" marR="68580" marT="0" marB="0">
                    <a:noFill/>
                  </a:tcPr>
                </a:tc>
              </a:tr>
              <a:tr h="331223">
                <a:tc>
                  <a:txBody>
                    <a:bodyPr/>
                    <a:lstStyle/>
                    <a:p>
                      <a:pPr>
                        <a:lnSpc>
                          <a:spcPct val="115000"/>
                        </a:lnSpc>
                        <a:spcBef>
                          <a:spcPts val="300"/>
                        </a:spcBef>
                        <a:spcAft>
                          <a:spcPts val="300"/>
                        </a:spcAft>
                      </a:pPr>
                      <a:r>
                        <a:rPr lang="en-GB" sz="2000" b="0" dirty="0">
                          <a:solidFill>
                            <a:schemeClr val="tx1"/>
                          </a:solidFill>
                          <a:effectLst/>
                        </a:rPr>
                        <a:t>Sexually Transmitted Infections </a:t>
                      </a:r>
                      <a:endParaRPr lang="en-GB" sz="2000" b="0" dirty="0" smtClean="0">
                        <a:solidFill>
                          <a:schemeClr val="tx1"/>
                        </a:solidFill>
                        <a:effectLst/>
                      </a:endParaRPr>
                    </a:p>
                    <a:p>
                      <a:pPr>
                        <a:lnSpc>
                          <a:spcPct val="115000"/>
                        </a:lnSpc>
                        <a:spcBef>
                          <a:spcPts val="300"/>
                        </a:spcBef>
                        <a:spcAft>
                          <a:spcPts val="300"/>
                        </a:spcAft>
                      </a:pPr>
                      <a:endParaRPr lang="en-GB" sz="200" b="0" dirty="0">
                        <a:solidFill>
                          <a:schemeClr val="tx1"/>
                        </a:solidFill>
                        <a:effectLst/>
                        <a:latin typeface="Calibri"/>
                        <a:ea typeface="Calibri"/>
                        <a:cs typeface="Times New Roman"/>
                      </a:endParaRPr>
                    </a:p>
                  </a:txBody>
                  <a:tcPr marL="68580" marR="68580" marT="0" marB="0">
                    <a:noFill/>
                  </a:tcPr>
                </a:tc>
              </a:tr>
              <a:tr h="331223">
                <a:tc>
                  <a:txBody>
                    <a:bodyPr/>
                    <a:lstStyle/>
                    <a:p>
                      <a:pPr>
                        <a:lnSpc>
                          <a:spcPct val="115000"/>
                        </a:lnSpc>
                        <a:spcBef>
                          <a:spcPts val="300"/>
                        </a:spcBef>
                        <a:spcAft>
                          <a:spcPts val="300"/>
                        </a:spcAft>
                      </a:pPr>
                      <a:r>
                        <a:rPr lang="en-GB" sz="2000" b="0" dirty="0">
                          <a:solidFill>
                            <a:schemeClr val="tx1"/>
                          </a:solidFill>
                          <a:effectLst/>
                        </a:rPr>
                        <a:t>Under 75 mortality for </a:t>
                      </a:r>
                      <a:r>
                        <a:rPr lang="en-GB" sz="2000" b="0" dirty="0" smtClean="0">
                          <a:solidFill>
                            <a:schemeClr val="tx1"/>
                          </a:solidFill>
                          <a:effectLst/>
                        </a:rPr>
                        <a:t>cancer</a:t>
                      </a:r>
                    </a:p>
                    <a:p>
                      <a:pPr>
                        <a:lnSpc>
                          <a:spcPct val="115000"/>
                        </a:lnSpc>
                        <a:spcBef>
                          <a:spcPts val="300"/>
                        </a:spcBef>
                        <a:spcAft>
                          <a:spcPts val="300"/>
                        </a:spcAft>
                      </a:pPr>
                      <a:endParaRPr lang="en-GB" sz="200" b="0" dirty="0">
                        <a:solidFill>
                          <a:schemeClr val="tx1"/>
                        </a:solidFill>
                        <a:effectLst/>
                        <a:latin typeface="Calibri"/>
                        <a:ea typeface="Calibri"/>
                        <a:cs typeface="Times New Roman"/>
                      </a:endParaRPr>
                    </a:p>
                  </a:txBody>
                  <a:tcPr marL="68580" marR="68580" marT="0" marB="0">
                    <a:noFill/>
                  </a:tcPr>
                </a:tc>
              </a:tr>
              <a:tr h="432031">
                <a:tc>
                  <a:txBody>
                    <a:bodyPr/>
                    <a:lstStyle/>
                    <a:p>
                      <a:pPr>
                        <a:lnSpc>
                          <a:spcPct val="115000"/>
                        </a:lnSpc>
                        <a:spcBef>
                          <a:spcPts val="300"/>
                        </a:spcBef>
                        <a:spcAft>
                          <a:spcPts val="300"/>
                        </a:spcAft>
                      </a:pPr>
                      <a:r>
                        <a:rPr lang="en-GB" sz="2000" b="0" dirty="0">
                          <a:solidFill>
                            <a:schemeClr val="tx1"/>
                          </a:solidFill>
                          <a:effectLst/>
                        </a:rPr>
                        <a:t>Under 75 mortality for cardiovascular </a:t>
                      </a:r>
                      <a:r>
                        <a:rPr lang="en-GB" sz="2000" b="0" dirty="0" smtClean="0">
                          <a:solidFill>
                            <a:schemeClr val="tx1"/>
                          </a:solidFill>
                          <a:effectLst/>
                        </a:rPr>
                        <a:t>disease</a:t>
                      </a:r>
                    </a:p>
                    <a:p>
                      <a:pPr>
                        <a:lnSpc>
                          <a:spcPct val="115000"/>
                        </a:lnSpc>
                        <a:spcBef>
                          <a:spcPts val="300"/>
                        </a:spcBef>
                        <a:spcAft>
                          <a:spcPts val="300"/>
                        </a:spcAft>
                      </a:pPr>
                      <a:endParaRPr lang="en-GB" sz="200" b="0" dirty="0">
                        <a:solidFill>
                          <a:schemeClr val="tx1"/>
                        </a:solidFill>
                        <a:effectLst/>
                        <a:latin typeface="Calibri"/>
                        <a:ea typeface="Calibri"/>
                        <a:cs typeface="Times New Roman"/>
                      </a:endParaRPr>
                    </a:p>
                  </a:txBody>
                  <a:tcPr marL="68580" marR="68580" marT="0" marB="0">
                    <a:noFill/>
                  </a:tcPr>
                </a:tc>
              </a:tr>
              <a:tr h="331223">
                <a:tc>
                  <a:txBody>
                    <a:bodyPr/>
                    <a:lstStyle/>
                    <a:p>
                      <a:pPr>
                        <a:lnSpc>
                          <a:spcPct val="115000"/>
                        </a:lnSpc>
                        <a:spcBef>
                          <a:spcPts val="300"/>
                        </a:spcBef>
                        <a:spcAft>
                          <a:spcPts val="300"/>
                        </a:spcAft>
                      </a:pPr>
                      <a:r>
                        <a:rPr lang="en-GB" sz="2000" b="0" dirty="0">
                          <a:solidFill>
                            <a:schemeClr val="tx1"/>
                          </a:solidFill>
                          <a:effectLst/>
                        </a:rPr>
                        <a:t>High childhood obesity </a:t>
                      </a:r>
                      <a:r>
                        <a:rPr lang="en-GB" sz="2000" b="0" dirty="0" smtClean="0">
                          <a:solidFill>
                            <a:schemeClr val="tx1"/>
                          </a:solidFill>
                          <a:effectLst/>
                        </a:rPr>
                        <a:t>levels</a:t>
                      </a:r>
                    </a:p>
                    <a:p>
                      <a:pPr>
                        <a:lnSpc>
                          <a:spcPct val="115000"/>
                        </a:lnSpc>
                        <a:spcBef>
                          <a:spcPts val="300"/>
                        </a:spcBef>
                        <a:spcAft>
                          <a:spcPts val="300"/>
                        </a:spcAft>
                      </a:pPr>
                      <a:endParaRPr lang="en-GB" sz="200" b="0" dirty="0">
                        <a:solidFill>
                          <a:schemeClr val="tx1"/>
                        </a:solidFill>
                        <a:effectLst/>
                        <a:latin typeface="Calibri"/>
                        <a:ea typeface="Calibri"/>
                        <a:cs typeface="Times New Roman"/>
                      </a:endParaRPr>
                    </a:p>
                  </a:txBody>
                  <a:tcPr marL="68580" marR="68580" marT="0" marB="0">
                    <a:noFill/>
                  </a:tcPr>
                </a:tc>
              </a:tr>
              <a:tr h="481367">
                <a:tc>
                  <a:txBody>
                    <a:bodyPr/>
                    <a:lstStyle/>
                    <a:p>
                      <a:pPr>
                        <a:lnSpc>
                          <a:spcPct val="115000"/>
                        </a:lnSpc>
                        <a:spcBef>
                          <a:spcPts val="300"/>
                        </a:spcBef>
                        <a:spcAft>
                          <a:spcPts val="300"/>
                        </a:spcAft>
                      </a:pPr>
                      <a:r>
                        <a:rPr lang="en-GB" sz="2000" b="0" dirty="0">
                          <a:solidFill>
                            <a:schemeClr val="tx1"/>
                          </a:solidFill>
                          <a:effectLst/>
                        </a:rPr>
                        <a:t>Alcohol related hospital </a:t>
                      </a:r>
                      <a:r>
                        <a:rPr lang="en-GB" sz="2000" b="0" dirty="0" smtClean="0">
                          <a:solidFill>
                            <a:schemeClr val="tx1"/>
                          </a:solidFill>
                          <a:effectLst/>
                        </a:rPr>
                        <a:t>admissions</a:t>
                      </a:r>
                    </a:p>
                    <a:p>
                      <a:pPr>
                        <a:lnSpc>
                          <a:spcPct val="115000"/>
                        </a:lnSpc>
                        <a:spcBef>
                          <a:spcPts val="300"/>
                        </a:spcBef>
                        <a:spcAft>
                          <a:spcPts val="300"/>
                        </a:spcAft>
                      </a:pPr>
                      <a:endParaRPr lang="en-GB" sz="200" b="0" dirty="0">
                        <a:solidFill>
                          <a:schemeClr val="tx1"/>
                        </a:solidFill>
                        <a:effectLst/>
                        <a:latin typeface="Calibri"/>
                        <a:ea typeface="Calibri"/>
                        <a:cs typeface="Times New Roman"/>
                      </a:endParaRPr>
                    </a:p>
                  </a:txBody>
                  <a:tcPr marL="68580" marR="68580" marT="0" marB="0">
                    <a:noFill/>
                  </a:tcPr>
                </a:tc>
              </a:tr>
              <a:tr h="331223">
                <a:tc>
                  <a:txBody>
                    <a:bodyPr/>
                    <a:lstStyle/>
                    <a:p>
                      <a:pPr>
                        <a:lnSpc>
                          <a:spcPct val="115000"/>
                        </a:lnSpc>
                        <a:spcBef>
                          <a:spcPts val="300"/>
                        </a:spcBef>
                        <a:spcAft>
                          <a:spcPts val="300"/>
                        </a:spcAft>
                      </a:pPr>
                      <a:r>
                        <a:rPr lang="en-GB" sz="2000" b="0" dirty="0">
                          <a:solidFill>
                            <a:schemeClr val="tx1"/>
                          </a:solidFill>
                          <a:effectLst/>
                        </a:rPr>
                        <a:t>Immunity for measles, mumps, and </a:t>
                      </a:r>
                      <a:r>
                        <a:rPr lang="en-GB" sz="2000" b="0" dirty="0" smtClean="0">
                          <a:solidFill>
                            <a:schemeClr val="tx1"/>
                          </a:solidFill>
                          <a:effectLst/>
                        </a:rPr>
                        <a:t>rubella</a:t>
                      </a:r>
                    </a:p>
                    <a:p>
                      <a:pPr>
                        <a:lnSpc>
                          <a:spcPct val="115000"/>
                        </a:lnSpc>
                        <a:spcBef>
                          <a:spcPts val="300"/>
                        </a:spcBef>
                        <a:spcAft>
                          <a:spcPts val="300"/>
                        </a:spcAft>
                      </a:pPr>
                      <a:endParaRPr lang="en-GB" sz="200" b="0" dirty="0">
                        <a:solidFill>
                          <a:schemeClr val="tx1"/>
                        </a:solidFill>
                        <a:effectLst/>
                        <a:latin typeface="Calibri"/>
                        <a:ea typeface="Calibri"/>
                        <a:cs typeface="Times New Roman"/>
                      </a:endParaRPr>
                    </a:p>
                  </a:txBody>
                  <a:tcPr marL="68580" marR="68580" marT="0" marB="0">
                    <a:noFill/>
                  </a:tcPr>
                </a:tc>
              </a:tr>
              <a:tr h="331223">
                <a:tc>
                  <a:txBody>
                    <a:bodyPr/>
                    <a:lstStyle/>
                    <a:p>
                      <a:pPr>
                        <a:lnSpc>
                          <a:spcPct val="115000"/>
                        </a:lnSpc>
                        <a:spcBef>
                          <a:spcPts val="300"/>
                        </a:spcBef>
                        <a:spcAft>
                          <a:spcPts val="300"/>
                        </a:spcAft>
                      </a:pPr>
                      <a:r>
                        <a:rPr lang="en-GB" sz="2000" b="0" dirty="0">
                          <a:solidFill>
                            <a:schemeClr val="tx1"/>
                          </a:solidFill>
                          <a:effectLst/>
                        </a:rPr>
                        <a:t>Carers receiving needs </a:t>
                      </a:r>
                      <a:r>
                        <a:rPr lang="en-GB" sz="2000" b="0" dirty="0" smtClean="0">
                          <a:solidFill>
                            <a:schemeClr val="tx1"/>
                          </a:solidFill>
                          <a:effectLst/>
                        </a:rPr>
                        <a:t>assessment</a:t>
                      </a:r>
                    </a:p>
                    <a:p>
                      <a:pPr>
                        <a:lnSpc>
                          <a:spcPct val="115000"/>
                        </a:lnSpc>
                        <a:spcBef>
                          <a:spcPts val="300"/>
                        </a:spcBef>
                        <a:spcAft>
                          <a:spcPts val="300"/>
                        </a:spcAft>
                      </a:pPr>
                      <a:endParaRPr lang="en-GB" sz="200" b="0" dirty="0">
                        <a:solidFill>
                          <a:schemeClr val="tx1"/>
                        </a:solidFill>
                        <a:effectLst/>
                        <a:latin typeface="Calibri"/>
                        <a:ea typeface="Calibri"/>
                        <a:cs typeface="Times New Roman"/>
                      </a:endParaRPr>
                    </a:p>
                  </a:txBody>
                  <a:tcPr marL="68580" marR="68580" marT="0" marB="0">
                    <a:noFill/>
                  </a:tcPr>
                </a:tc>
              </a:tr>
              <a:tr h="662447">
                <a:tc>
                  <a:txBody>
                    <a:bodyPr/>
                    <a:lstStyle/>
                    <a:p>
                      <a:pPr>
                        <a:lnSpc>
                          <a:spcPct val="115000"/>
                        </a:lnSpc>
                        <a:spcBef>
                          <a:spcPts val="300"/>
                        </a:spcBef>
                        <a:spcAft>
                          <a:spcPts val="300"/>
                        </a:spcAft>
                      </a:pPr>
                      <a:r>
                        <a:rPr lang="en-GB" sz="2000" b="0" dirty="0">
                          <a:solidFill>
                            <a:schemeClr val="tx1"/>
                          </a:solidFill>
                          <a:effectLst/>
                        </a:rPr>
                        <a:t>Independence for older people through rehabilitation and intermediate </a:t>
                      </a:r>
                      <a:r>
                        <a:rPr lang="en-GB" sz="2000" b="0" dirty="0" smtClean="0">
                          <a:solidFill>
                            <a:schemeClr val="tx1"/>
                          </a:solidFill>
                          <a:effectLst/>
                        </a:rPr>
                        <a:t>care</a:t>
                      </a:r>
                      <a:endParaRPr lang="en-GB" sz="2000" b="0" dirty="0">
                        <a:solidFill>
                          <a:schemeClr val="tx1"/>
                        </a:solidFill>
                        <a:effectLst/>
                        <a:latin typeface="Calibri"/>
                        <a:ea typeface="Calibri"/>
                        <a:cs typeface="Times New Roman"/>
                      </a:endParaRPr>
                    </a:p>
                  </a:txBody>
                  <a:tcPr marL="68580" marR="68580" marT="0" marB="0">
                    <a:noFill/>
                  </a:tcPr>
                </a:tc>
              </a:tr>
            </a:tbl>
          </a:graphicData>
        </a:graphic>
      </p:graphicFrame>
      <p:sp>
        <p:nvSpPr>
          <p:cNvPr id="6" name="Up Arrow 5"/>
          <p:cNvSpPr/>
          <p:nvPr/>
        </p:nvSpPr>
        <p:spPr>
          <a:xfrm>
            <a:off x="5652120" y="1154109"/>
            <a:ext cx="257175" cy="276225"/>
          </a:xfrm>
          <a:prstGeom prst="upArrow">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Left-Right Arrow 6"/>
          <p:cNvSpPr/>
          <p:nvPr/>
        </p:nvSpPr>
        <p:spPr>
          <a:xfrm>
            <a:off x="5580112" y="1644799"/>
            <a:ext cx="352425" cy="200025"/>
          </a:xfrm>
          <a:prstGeom prst="leftRightArrow">
            <a:avLst/>
          </a:prstGeom>
          <a:solidFill>
            <a:srgbClr val="FF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Left-Right Arrow 7"/>
          <p:cNvSpPr/>
          <p:nvPr/>
        </p:nvSpPr>
        <p:spPr>
          <a:xfrm>
            <a:off x="5580112" y="2082797"/>
            <a:ext cx="352425" cy="200025"/>
          </a:xfrm>
          <a:prstGeom prst="leftRightArrow">
            <a:avLst/>
          </a:prstGeom>
          <a:solidFill>
            <a:srgbClr val="FF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Left-Right Arrow 9"/>
          <p:cNvSpPr/>
          <p:nvPr/>
        </p:nvSpPr>
        <p:spPr>
          <a:xfrm>
            <a:off x="5580112" y="2551111"/>
            <a:ext cx="352425" cy="200025"/>
          </a:xfrm>
          <a:prstGeom prst="leftRightArrow">
            <a:avLst/>
          </a:prstGeom>
          <a:solidFill>
            <a:srgbClr val="FF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Up Arrow 10"/>
          <p:cNvSpPr/>
          <p:nvPr/>
        </p:nvSpPr>
        <p:spPr>
          <a:xfrm>
            <a:off x="5652120" y="2996952"/>
            <a:ext cx="257175" cy="276225"/>
          </a:xfrm>
          <a:prstGeom prst="upArrow">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Up Arrow 11"/>
          <p:cNvSpPr/>
          <p:nvPr/>
        </p:nvSpPr>
        <p:spPr>
          <a:xfrm>
            <a:off x="5652120" y="3356992"/>
            <a:ext cx="257175" cy="276225"/>
          </a:xfrm>
          <a:prstGeom prst="upArrow">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Left-Right Arrow 12"/>
          <p:cNvSpPr/>
          <p:nvPr/>
        </p:nvSpPr>
        <p:spPr>
          <a:xfrm>
            <a:off x="5580112" y="3933056"/>
            <a:ext cx="352425" cy="200025"/>
          </a:xfrm>
          <a:prstGeom prst="leftRightArrow">
            <a:avLst/>
          </a:prstGeom>
          <a:solidFill>
            <a:srgbClr val="FF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Up Arrow 13"/>
          <p:cNvSpPr/>
          <p:nvPr/>
        </p:nvSpPr>
        <p:spPr>
          <a:xfrm rot="10800000">
            <a:off x="5652121" y="4304902"/>
            <a:ext cx="257175" cy="276225"/>
          </a:xfrm>
          <a:prstGeom prst="upArrow">
            <a:avLst/>
          </a:prstGeom>
          <a:solidFill>
            <a:srgbClr val="FF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Up Arrow 14"/>
          <p:cNvSpPr/>
          <p:nvPr/>
        </p:nvSpPr>
        <p:spPr>
          <a:xfrm rot="10800000">
            <a:off x="5652121" y="4808958"/>
            <a:ext cx="257175" cy="276225"/>
          </a:xfrm>
          <a:prstGeom prst="upArrow">
            <a:avLst/>
          </a:prstGeom>
          <a:solidFill>
            <a:srgbClr val="FF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Up Arrow 15"/>
          <p:cNvSpPr/>
          <p:nvPr/>
        </p:nvSpPr>
        <p:spPr>
          <a:xfrm>
            <a:off x="5652120" y="5241007"/>
            <a:ext cx="257175" cy="276225"/>
          </a:xfrm>
          <a:prstGeom prst="upArrow">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Up Arrow 16"/>
          <p:cNvSpPr/>
          <p:nvPr/>
        </p:nvSpPr>
        <p:spPr>
          <a:xfrm>
            <a:off x="5652120" y="5805264"/>
            <a:ext cx="257175" cy="276225"/>
          </a:xfrm>
          <a:prstGeom prst="upArrow">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Up Arrow 18"/>
          <p:cNvSpPr/>
          <p:nvPr/>
        </p:nvSpPr>
        <p:spPr>
          <a:xfrm>
            <a:off x="3521075" y="11723688"/>
            <a:ext cx="257175" cy="276225"/>
          </a:xfrm>
          <a:prstGeom prst="upArrow">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Left-Right Arrow 19"/>
          <p:cNvSpPr/>
          <p:nvPr/>
        </p:nvSpPr>
        <p:spPr>
          <a:xfrm>
            <a:off x="3468688" y="12192000"/>
            <a:ext cx="352425" cy="200025"/>
          </a:xfrm>
          <a:prstGeom prst="leftRightArrow">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Up Arrow 20"/>
          <p:cNvSpPr/>
          <p:nvPr/>
        </p:nvSpPr>
        <p:spPr>
          <a:xfrm rot="10800000">
            <a:off x="3509963" y="12592050"/>
            <a:ext cx="257175" cy="276225"/>
          </a:xfrm>
          <a:prstGeom prst="upArrow">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Up Arrow 21"/>
          <p:cNvSpPr/>
          <p:nvPr/>
        </p:nvSpPr>
        <p:spPr>
          <a:xfrm>
            <a:off x="8731697" y="980728"/>
            <a:ext cx="257175" cy="276225"/>
          </a:xfrm>
          <a:prstGeom prst="upArrow">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Left-Right Arrow 22"/>
          <p:cNvSpPr/>
          <p:nvPr/>
        </p:nvSpPr>
        <p:spPr>
          <a:xfrm>
            <a:off x="8684071" y="1395066"/>
            <a:ext cx="352425" cy="200025"/>
          </a:xfrm>
          <a:prstGeom prst="leftRightArrow">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Up Arrow 23"/>
          <p:cNvSpPr/>
          <p:nvPr/>
        </p:nvSpPr>
        <p:spPr>
          <a:xfrm rot="10800000">
            <a:off x="8731697" y="1778720"/>
            <a:ext cx="257175" cy="276225"/>
          </a:xfrm>
          <a:prstGeom prst="upArrow">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TextBox 24"/>
          <p:cNvSpPr txBox="1"/>
          <p:nvPr/>
        </p:nvSpPr>
        <p:spPr>
          <a:xfrm>
            <a:off x="7056784" y="908720"/>
            <a:ext cx="1763688" cy="1107996"/>
          </a:xfrm>
          <a:prstGeom prst="rect">
            <a:avLst/>
          </a:prstGeom>
          <a:noFill/>
        </p:spPr>
        <p:txBody>
          <a:bodyPr wrap="square" rtlCol="0">
            <a:spAutoFit/>
          </a:bodyPr>
          <a:lstStyle/>
          <a:p>
            <a:r>
              <a:rPr lang="en-GB" dirty="0" smtClean="0"/>
              <a:t>Improving trend</a:t>
            </a:r>
          </a:p>
          <a:p>
            <a:endParaRPr lang="en-GB" sz="600" dirty="0" smtClean="0"/>
          </a:p>
          <a:p>
            <a:r>
              <a:rPr lang="en-GB" dirty="0" smtClean="0"/>
              <a:t>Stable trend</a:t>
            </a:r>
          </a:p>
          <a:p>
            <a:endParaRPr lang="en-GB" sz="600" dirty="0" smtClean="0"/>
          </a:p>
          <a:p>
            <a:r>
              <a:rPr lang="en-GB" dirty="0" smtClean="0"/>
              <a:t>Worsening trend</a:t>
            </a:r>
            <a:endParaRPr lang="en-GB" dirty="0"/>
          </a:p>
        </p:txBody>
      </p:sp>
    </p:spTree>
    <p:extLst>
      <p:ext uri="{BB962C8B-B14F-4D97-AF65-F5344CB8AC3E}">
        <p14:creationId xmlns:p14="http://schemas.microsoft.com/office/powerpoint/2010/main" val="1336307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Summary of messages</a:t>
            </a:r>
            <a:endParaRPr lang="en-GB" dirty="0"/>
          </a:p>
        </p:txBody>
      </p:sp>
      <p:sp>
        <p:nvSpPr>
          <p:cNvPr id="5" name="Rounded Rectangle 4"/>
          <p:cNvSpPr/>
          <p:nvPr/>
        </p:nvSpPr>
        <p:spPr>
          <a:xfrm>
            <a:off x="1043608" y="1052736"/>
            <a:ext cx="3312368" cy="23042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400" dirty="0" smtClean="0"/>
              <a:t>Smoking prevalence</a:t>
            </a:r>
          </a:p>
          <a:p>
            <a:pPr algn="ctr"/>
            <a:r>
              <a:rPr lang="en-GB" sz="1400" dirty="0" smtClean="0"/>
              <a:t>Cervical screening</a:t>
            </a:r>
          </a:p>
          <a:p>
            <a:pPr algn="ctr"/>
            <a:r>
              <a:rPr lang="en-GB" sz="1400" dirty="0" smtClean="0"/>
              <a:t>Breastfeeding at 6 weeks</a:t>
            </a:r>
          </a:p>
          <a:p>
            <a:pPr algn="ctr"/>
            <a:r>
              <a:rPr lang="en-GB" sz="1400" dirty="0" smtClean="0"/>
              <a:t>Children in deprived households</a:t>
            </a:r>
          </a:p>
          <a:p>
            <a:pPr algn="ctr"/>
            <a:endParaRPr lang="en-GB" sz="1400" dirty="0"/>
          </a:p>
        </p:txBody>
      </p:sp>
      <p:sp>
        <p:nvSpPr>
          <p:cNvPr id="8" name="Rectangle 7"/>
          <p:cNvSpPr/>
          <p:nvPr/>
        </p:nvSpPr>
        <p:spPr>
          <a:xfrm rot="16200000">
            <a:off x="-662510" y="1814619"/>
            <a:ext cx="2333857"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High burden (&gt;2,000)</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ounded Rectangle 8"/>
          <p:cNvSpPr/>
          <p:nvPr/>
        </p:nvSpPr>
        <p:spPr>
          <a:xfrm>
            <a:off x="1050984" y="3573016"/>
            <a:ext cx="3304992" cy="27363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400" dirty="0" smtClean="0"/>
              <a:t>Teenage pregnancy</a:t>
            </a:r>
          </a:p>
          <a:p>
            <a:pPr algn="ctr"/>
            <a:r>
              <a:rPr lang="en-GB" sz="1400" dirty="0" smtClean="0"/>
              <a:t>Unemployment</a:t>
            </a:r>
          </a:p>
          <a:p>
            <a:pPr algn="ctr"/>
            <a:r>
              <a:rPr lang="en-GB" sz="1400" dirty="0" smtClean="0"/>
              <a:t>Low birth weight babies</a:t>
            </a:r>
          </a:p>
          <a:p>
            <a:pPr algn="ctr"/>
            <a:r>
              <a:rPr lang="en-GB" sz="1400" dirty="0" smtClean="0"/>
              <a:t>First time entrants to youth justice system</a:t>
            </a:r>
          </a:p>
          <a:p>
            <a:pPr algn="ctr"/>
            <a:r>
              <a:rPr lang="en-GB" sz="1400" dirty="0" smtClean="0"/>
              <a:t>Mortality from preventable causes</a:t>
            </a:r>
          </a:p>
          <a:p>
            <a:pPr algn="ctr"/>
            <a:r>
              <a:rPr lang="en-GB" sz="1400" dirty="0" smtClean="0"/>
              <a:t>Suicide</a:t>
            </a:r>
          </a:p>
          <a:p>
            <a:pPr algn="ctr"/>
            <a:endParaRPr lang="en-GB" sz="1400" dirty="0"/>
          </a:p>
        </p:txBody>
      </p:sp>
      <p:sp>
        <p:nvSpPr>
          <p:cNvPr id="10" name="Rectangle 9"/>
          <p:cNvSpPr/>
          <p:nvPr/>
        </p:nvSpPr>
        <p:spPr>
          <a:xfrm rot="16200000">
            <a:off x="-655134" y="4542529"/>
            <a:ext cx="2333857"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Low burden (&lt;2,000)</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4932040" y="6314169"/>
            <a:ext cx="3672408"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Worsening / unknown</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1374047" y="6334780"/>
            <a:ext cx="2333857"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Improving</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ounded Rectangle 12"/>
          <p:cNvSpPr/>
          <p:nvPr/>
        </p:nvSpPr>
        <p:spPr>
          <a:xfrm>
            <a:off x="4788024" y="1052736"/>
            <a:ext cx="3672408" cy="23042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400" dirty="0" smtClean="0"/>
              <a:t>Mental Health and Self reported wellbeing</a:t>
            </a:r>
          </a:p>
          <a:p>
            <a:pPr algn="ctr"/>
            <a:r>
              <a:rPr lang="en-GB" sz="1400" dirty="0" smtClean="0"/>
              <a:t>Alcohol related admissions</a:t>
            </a:r>
          </a:p>
          <a:p>
            <a:pPr algn="ctr"/>
            <a:r>
              <a:rPr lang="en-GB" sz="1400" dirty="0" smtClean="0"/>
              <a:t>Breast and bowel screening</a:t>
            </a:r>
          </a:p>
          <a:p>
            <a:pPr algn="ctr"/>
            <a:r>
              <a:rPr lang="en-GB" sz="1400" dirty="0" smtClean="0"/>
              <a:t>Children excess weight</a:t>
            </a:r>
          </a:p>
          <a:p>
            <a:pPr algn="ctr"/>
            <a:r>
              <a:rPr lang="en-GB" sz="1400" dirty="0" smtClean="0"/>
              <a:t>Adult obesity and lack of physical activity</a:t>
            </a:r>
          </a:p>
          <a:p>
            <a:pPr algn="ctr"/>
            <a:r>
              <a:rPr lang="en-GB" sz="1400" dirty="0" smtClean="0"/>
              <a:t>Chlamydia diagnoses</a:t>
            </a:r>
          </a:p>
          <a:p>
            <a:pPr algn="ctr"/>
            <a:r>
              <a:rPr lang="en-GB" sz="1400" dirty="0">
                <a:solidFill>
                  <a:schemeClr val="accent6"/>
                </a:solidFill>
              </a:rPr>
              <a:t>Deprived </a:t>
            </a:r>
            <a:r>
              <a:rPr lang="en-GB" sz="1400" dirty="0" smtClean="0">
                <a:solidFill>
                  <a:schemeClr val="accent6"/>
                </a:solidFill>
              </a:rPr>
              <a:t>households</a:t>
            </a:r>
            <a:endParaRPr lang="en-GB" sz="1400" dirty="0">
              <a:solidFill>
                <a:schemeClr val="accent6"/>
              </a:solidFill>
            </a:endParaRPr>
          </a:p>
        </p:txBody>
      </p:sp>
      <p:sp>
        <p:nvSpPr>
          <p:cNvPr id="14" name="Rounded Rectangle 13"/>
          <p:cNvSpPr/>
          <p:nvPr/>
        </p:nvSpPr>
        <p:spPr>
          <a:xfrm>
            <a:off x="4788024" y="3573016"/>
            <a:ext cx="3672408" cy="27363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400" dirty="0" smtClean="0"/>
              <a:t>Domestic violence</a:t>
            </a:r>
          </a:p>
          <a:p>
            <a:pPr algn="ctr"/>
            <a:r>
              <a:rPr lang="en-GB" sz="1400" dirty="0" smtClean="0"/>
              <a:t>Drug </a:t>
            </a:r>
            <a:r>
              <a:rPr lang="en-GB" sz="1400" dirty="0"/>
              <a:t>treatment </a:t>
            </a:r>
            <a:r>
              <a:rPr lang="en-GB" sz="1400" dirty="0" smtClean="0"/>
              <a:t>completion</a:t>
            </a:r>
          </a:p>
          <a:p>
            <a:pPr algn="ctr"/>
            <a:r>
              <a:rPr lang="en-GB" sz="1400" dirty="0" smtClean="0"/>
              <a:t>TB treatment completion</a:t>
            </a:r>
          </a:p>
          <a:p>
            <a:pPr algn="ctr"/>
            <a:r>
              <a:rPr lang="en-GB" sz="1400" dirty="0" smtClean="0"/>
              <a:t>Preventable sight loss (glaucoma)</a:t>
            </a:r>
          </a:p>
          <a:p>
            <a:pPr algn="ctr"/>
            <a:r>
              <a:rPr lang="en-GB" sz="1400" dirty="0" smtClean="0"/>
              <a:t>Excess Winter Deaths</a:t>
            </a:r>
          </a:p>
          <a:p>
            <a:pPr algn="ctr"/>
            <a:r>
              <a:rPr lang="en-GB" sz="1400" dirty="0"/>
              <a:t>Injuries due to falls particularly female</a:t>
            </a:r>
          </a:p>
          <a:p>
            <a:pPr algn="ctr"/>
            <a:r>
              <a:rPr lang="en-GB" sz="1400" dirty="0" smtClean="0"/>
              <a:t>Residents with Learning Disabilities</a:t>
            </a:r>
          </a:p>
          <a:p>
            <a:pPr algn="ctr"/>
            <a:r>
              <a:rPr lang="en-GB" sz="1400" dirty="0" smtClean="0"/>
              <a:t>Looked after children</a:t>
            </a:r>
          </a:p>
          <a:p>
            <a:pPr algn="ctr"/>
            <a:r>
              <a:rPr lang="en-GB" sz="1400" dirty="0" smtClean="0"/>
              <a:t>Tuberculosis treatment</a:t>
            </a:r>
          </a:p>
          <a:p>
            <a:pPr algn="ctr"/>
            <a:r>
              <a:rPr lang="en-GB" sz="1400" dirty="0" smtClean="0"/>
              <a:t>Care Home residents</a:t>
            </a:r>
          </a:p>
          <a:p>
            <a:pPr algn="ctr"/>
            <a:r>
              <a:rPr lang="en-GB" sz="1400" dirty="0" smtClean="0"/>
              <a:t>Offender health</a:t>
            </a:r>
          </a:p>
          <a:p>
            <a:pPr algn="ctr"/>
            <a:r>
              <a:rPr lang="en-GB" sz="1400" dirty="0" smtClean="0">
                <a:solidFill>
                  <a:schemeClr val="accent6"/>
                </a:solidFill>
              </a:rPr>
              <a:t>Sexual </a:t>
            </a:r>
            <a:r>
              <a:rPr lang="en-GB" sz="1400" dirty="0">
                <a:solidFill>
                  <a:schemeClr val="accent6"/>
                </a:solidFill>
              </a:rPr>
              <a:t>exploitation of children</a:t>
            </a:r>
          </a:p>
          <a:p>
            <a:pPr algn="ctr"/>
            <a:r>
              <a:rPr lang="en-GB" sz="1400" dirty="0">
                <a:solidFill>
                  <a:schemeClr val="accent6"/>
                </a:solidFill>
              </a:rPr>
              <a:t>Female Genital </a:t>
            </a:r>
            <a:r>
              <a:rPr lang="en-GB" sz="1400" dirty="0" smtClean="0">
                <a:solidFill>
                  <a:schemeClr val="accent6"/>
                </a:solidFill>
              </a:rPr>
              <a:t>Mutilation</a:t>
            </a:r>
            <a:endParaRPr lang="en-GB" sz="1400" dirty="0"/>
          </a:p>
        </p:txBody>
      </p:sp>
      <p:sp>
        <p:nvSpPr>
          <p:cNvPr id="3" name="Slide Number Placeholder 2"/>
          <p:cNvSpPr>
            <a:spLocks noGrp="1"/>
          </p:cNvSpPr>
          <p:nvPr>
            <p:ph type="sldNum" sz="quarter" idx="12"/>
          </p:nvPr>
        </p:nvSpPr>
        <p:spPr/>
        <p:txBody>
          <a:bodyPr/>
          <a:lstStyle/>
          <a:p>
            <a:fld id="{B56D06D8-DE5A-4349-B40C-EE3727B4996D}" type="slidenum">
              <a:rPr lang="en-GB" smtClean="0"/>
              <a:t>17</a:t>
            </a:fld>
            <a:endParaRPr lang="en-GB"/>
          </a:p>
        </p:txBody>
      </p:sp>
    </p:spTree>
    <p:extLst>
      <p:ext uri="{BB962C8B-B14F-4D97-AF65-F5344CB8AC3E}">
        <p14:creationId xmlns:p14="http://schemas.microsoft.com/office/powerpoint/2010/main" val="397355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9976"/>
            <a:ext cx="8229600" cy="1143000"/>
          </a:xfrm>
        </p:spPr>
        <p:txBody>
          <a:bodyPr/>
          <a:lstStyle/>
          <a:p>
            <a:r>
              <a:rPr lang="en-GB" dirty="0" smtClean="0"/>
              <a:t>End</a:t>
            </a:r>
            <a:endParaRPr lang="en-GB" dirty="0"/>
          </a:p>
        </p:txBody>
      </p:sp>
      <p:sp>
        <p:nvSpPr>
          <p:cNvPr id="4" name="Slide Number Placeholder 3"/>
          <p:cNvSpPr>
            <a:spLocks noGrp="1"/>
          </p:cNvSpPr>
          <p:nvPr>
            <p:ph type="sldNum" sz="quarter" idx="12"/>
          </p:nvPr>
        </p:nvSpPr>
        <p:spPr/>
        <p:txBody>
          <a:bodyPr/>
          <a:lstStyle/>
          <a:p>
            <a:fld id="{B56D06D8-DE5A-4349-B40C-EE3727B4996D}" type="slidenum">
              <a:rPr lang="en-GB" smtClean="0"/>
              <a:t>18</a:t>
            </a:fld>
            <a:endParaRPr lang="en-GB"/>
          </a:p>
        </p:txBody>
      </p:sp>
    </p:spTree>
    <p:extLst>
      <p:ext uri="{BB962C8B-B14F-4D97-AF65-F5344CB8AC3E}">
        <p14:creationId xmlns:p14="http://schemas.microsoft.com/office/powerpoint/2010/main" val="3810017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B56D06D8-DE5A-4349-B40C-EE3727B4996D}" type="slidenum">
              <a:rPr lang="en-GB" smtClean="0"/>
              <a:t>19</a:t>
            </a:fld>
            <a:endParaRPr lang="en-GB"/>
          </a:p>
        </p:txBody>
      </p:sp>
    </p:spTree>
    <p:extLst>
      <p:ext uri="{BB962C8B-B14F-4D97-AF65-F5344CB8AC3E}">
        <p14:creationId xmlns:p14="http://schemas.microsoft.com/office/powerpoint/2010/main" val="314417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55086169"/>
              </p:ext>
            </p:extLst>
          </p:nvPr>
        </p:nvGraphicFramePr>
        <p:xfrm>
          <a:off x="179512" y="692696"/>
          <a:ext cx="8784975" cy="5882640"/>
        </p:xfrm>
        <a:graphic>
          <a:graphicData uri="http://schemas.openxmlformats.org/drawingml/2006/table">
            <a:tbl>
              <a:tblPr firstRow="1" bandRow="1">
                <a:tableStyleId>{5C22544A-7EE6-4342-B048-85BDC9FD1C3A}</a:tableStyleId>
              </a:tblPr>
              <a:tblGrid>
                <a:gridCol w="4277902"/>
                <a:gridCol w="4507073"/>
              </a:tblGrid>
              <a:tr h="2024009">
                <a:tc>
                  <a:txBody>
                    <a:bodyPr/>
                    <a:lstStyle/>
                    <a:p>
                      <a:r>
                        <a:rPr lang="en-GB" dirty="0" smtClean="0">
                          <a:solidFill>
                            <a:schemeClr val="tx1"/>
                          </a:solidFill>
                        </a:rPr>
                        <a:t>Life Expectancy </a:t>
                      </a:r>
                    </a:p>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a:p>
                      <a:r>
                        <a:rPr lang="en-GB" dirty="0" smtClean="0">
                          <a:solidFill>
                            <a:schemeClr val="tx1"/>
                          </a:solidFill>
                        </a:rPr>
                        <a:t>Slope index of inequality in life expectancy</a:t>
                      </a: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sz="1000" dirty="0" smtClean="0">
                        <a:solidFill>
                          <a:schemeClr val="tx1"/>
                        </a:solidFill>
                      </a:endParaRPr>
                    </a:p>
                    <a:p>
                      <a:r>
                        <a:rPr lang="en-GB" sz="1000" dirty="0" smtClean="0">
                          <a:solidFill>
                            <a:schemeClr val="tx1"/>
                          </a:solidFill>
                        </a:rPr>
                        <a:t>Source: PHOF local deprivation </a:t>
                      </a:r>
                      <a:r>
                        <a:rPr lang="en-GB" sz="1000" dirty="0" err="1" smtClean="0">
                          <a:solidFill>
                            <a:schemeClr val="tx1"/>
                          </a:solidFill>
                        </a:rPr>
                        <a:t>deciles</a:t>
                      </a:r>
                      <a:endParaRPr lang="en-GB"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36631">
                <a:tc>
                  <a:txBody>
                    <a:bodyPr/>
                    <a:lstStyle/>
                    <a:p>
                      <a:r>
                        <a:rPr lang="en-GB" b="1" dirty="0" smtClean="0">
                          <a:solidFill>
                            <a:schemeClr val="tx1"/>
                          </a:solidFill>
                        </a:rPr>
                        <a:t>Premature mortality</a:t>
                      </a:r>
                    </a:p>
                    <a:p>
                      <a:r>
                        <a:rPr lang="en-GB" sz="800" dirty="0" smtClean="0">
                          <a:solidFill>
                            <a:schemeClr val="tx1"/>
                          </a:solidFill>
                        </a:rPr>
                        <a:t>&lt;75 mortality rate from cardiovascular diseases considered preventable</a:t>
                      </a:r>
                    </a:p>
                    <a:p>
                      <a:r>
                        <a:rPr lang="en-GB" dirty="0" smtClean="0">
                          <a:solidFill>
                            <a:schemeClr val="tx1"/>
                          </a:solidFill>
                        </a:rPr>
                        <a:t>								</a:t>
                      </a:r>
                    </a:p>
                    <a:p>
                      <a:endParaRPr lang="en-GB" dirty="0" smtClean="0">
                        <a:solidFill>
                          <a:schemeClr val="tx1"/>
                        </a:solidFill>
                      </a:endParaRPr>
                    </a:p>
                    <a:p>
                      <a:endParaRPr lang="en-GB" dirty="0" smtClean="0">
                        <a:solidFill>
                          <a:schemeClr val="tx1"/>
                        </a:solidFill>
                      </a:endParaRPr>
                    </a:p>
                    <a:p>
                      <a:endParaRPr lang="en-GB" sz="800" dirty="0" smtClean="0">
                        <a:solidFill>
                          <a:schemeClr val="tx1"/>
                        </a:solidFill>
                      </a:endParaRPr>
                    </a:p>
                    <a:p>
                      <a:r>
                        <a:rPr lang="en-GB" sz="800" dirty="0" smtClean="0">
                          <a:solidFill>
                            <a:schemeClr val="tx1"/>
                          </a:solidFill>
                        </a:rPr>
                        <a:t>&lt;75 mortality rate from cancer considered preventable</a:t>
                      </a:r>
                    </a:p>
                    <a:p>
                      <a:endParaRPr lang="en-GB" sz="800" dirty="0" smtClean="0">
                        <a:solidFill>
                          <a:schemeClr val="tx1"/>
                        </a:solidFill>
                      </a:endParaRPr>
                    </a:p>
                    <a:p>
                      <a:endParaRPr lang="en-GB" sz="800" dirty="0" smtClean="0">
                        <a:solidFill>
                          <a:schemeClr val="tx1"/>
                        </a:solidFill>
                      </a:endParaRPr>
                    </a:p>
                    <a:p>
                      <a:endParaRPr lang="en-GB" sz="800" dirty="0" smtClean="0">
                        <a:solidFill>
                          <a:schemeClr val="tx1"/>
                        </a:solidFill>
                      </a:endParaRPr>
                    </a:p>
                    <a:p>
                      <a:endParaRPr lang="en-GB" sz="800" dirty="0" smtClean="0">
                        <a:solidFill>
                          <a:schemeClr val="tx1"/>
                        </a:solidFill>
                      </a:endParaRPr>
                    </a:p>
                    <a:p>
                      <a:endParaRPr lang="en-GB" sz="800" dirty="0" smtClean="0">
                        <a:solidFill>
                          <a:schemeClr val="tx1"/>
                        </a:solidFill>
                      </a:endParaRPr>
                    </a:p>
                    <a:p>
                      <a:endParaRPr lang="en-GB" sz="800" dirty="0" smtClean="0">
                        <a:solidFill>
                          <a:schemeClr val="tx1"/>
                        </a:solidFill>
                      </a:endParaRPr>
                    </a:p>
                    <a:p>
                      <a:endParaRPr lang="en-GB" sz="800" dirty="0" smtClean="0">
                        <a:solidFill>
                          <a:schemeClr val="tx1"/>
                        </a:solidFill>
                      </a:endParaRPr>
                    </a:p>
                    <a:p>
                      <a:endParaRPr lang="en-GB" sz="800" dirty="0" smtClean="0">
                        <a:solidFill>
                          <a:schemeClr val="tx1"/>
                        </a:solidFill>
                      </a:endParaRPr>
                    </a:p>
                    <a:p>
                      <a:endParaRPr lang="en-GB" sz="800" dirty="0" smtClean="0">
                        <a:solidFill>
                          <a:schemeClr val="tx1"/>
                        </a:solidFill>
                      </a:endParaRPr>
                    </a:p>
                    <a:p>
                      <a:endParaRPr lang="en-GB" sz="800" dirty="0" smtClean="0">
                        <a:solidFill>
                          <a:schemeClr val="tx1"/>
                        </a:solidFill>
                      </a:endParaRPr>
                    </a:p>
                    <a:p>
                      <a:endParaRPr lang="en-GB" sz="800" dirty="0" smtClean="0">
                        <a:solidFill>
                          <a:schemeClr val="tx1"/>
                        </a:solidFill>
                      </a:endParaRPr>
                    </a:p>
                    <a:p>
                      <a:endParaRPr lang="en-GB" sz="800" dirty="0" smtClean="0">
                        <a:solidFill>
                          <a:schemeClr val="tx1"/>
                        </a:solidFill>
                      </a:endParaRPr>
                    </a:p>
                    <a:p>
                      <a:endParaRPr lang="en-GB" sz="800" dirty="0" smtClean="0">
                        <a:solidFill>
                          <a:schemeClr val="tx1"/>
                        </a:solidFill>
                      </a:endParaRPr>
                    </a:p>
                    <a:p>
                      <a:endParaRPr lang="en-GB" sz="800" dirty="0" smtClean="0">
                        <a:solidFill>
                          <a:schemeClr val="tx1"/>
                        </a:solidFill>
                      </a:endParaRPr>
                    </a:p>
                    <a:p>
                      <a:r>
                        <a:rPr lang="en-GB" sz="800" dirty="0" smtClean="0">
                          <a:solidFill>
                            <a:schemeClr val="tx1"/>
                          </a:solidFill>
                        </a:rPr>
                        <a:t>Age standardised rate per</a:t>
                      </a:r>
                      <a:r>
                        <a:rPr lang="en-GB" sz="800" baseline="0" dirty="0" smtClean="0">
                          <a:solidFill>
                            <a:schemeClr val="tx1"/>
                          </a:solidFill>
                        </a:rPr>
                        <a:t> 100,000 Source: ONS</a:t>
                      </a:r>
                      <a:endParaRPr lang="en-GB" sz="80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457200" y="274638"/>
            <a:ext cx="8229600" cy="418058"/>
          </a:xfrm>
        </p:spPr>
        <p:txBody>
          <a:bodyPr>
            <a:normAutofit fontScale="90000"/>
          </a:bodyPr>
          <a:lstStyle/>
          <a:p>
            <a:r>
              <a:rPr lang="en-GB" dirty="0" smtClean="0"/>
              <a:t>Wandsworth Health Overview</a:t>
            </a:r>
            <a:endParaRPr lang="en-GB"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856" y="1017134"/>
            <a:ext cx="3447260" cy="156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208" y="2996952"/>
            <a:ext cx="3368704" cy="152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208" y="4486886"/>
            <a:ext cx="3465908" cy="156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56D06D8-DE5A-4349-B40C-EE3727B4996D}" type="slidenum">
              <a:rPr lang="en-GB" smtClean="0"/>
              <a:t>2</a:t>
            </a:fld>
            <a:endParaRPr lang="en-GB"/>
          </a:p>
        </p:txBody>
      </p:sp>
      <p:pic>
        <p:nvPicPr>
          <p:cNvPr id="276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6820" y="1484784"/>
            <a:ext cx="463566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44008" y="4581128"/>
            <a:ext cx="4311060" cy="14773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2010/12 there was a difference of 8 years in the life expectancy of a man, and 5 years of a woman between the most affluent and the most deprived populations.</a:t>
            </a:r>
          </a:p>
        </p:txBody>
      </p:sp>
    </p:spTree>
    <p:extLst>
      <p:ext uri="{BB962C8B-B14F-4D97-AF65-F5344CB8AC3E}">
        <p14:creationId xmlns:p14="http://schemas.microsoft.com/office/powerpoint/2010/main" val="146437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Summary of messages</a:t>
            </a:r>
            <a:br>
              <a:rPr lang="en-GB" dirty="0"/>
            </a:br>
            <a:r>
              <a:rPr lang="en-GB" dirty="0"/>
              <a:t>high burden and worsening </a:t>
            </a:r>
            <a:r>
              <a:rPr lang="en-GB" dirty="0" smtClean="0"/>
              <a:t>trend</a:t>
            </a:r>
            <a:endParaRPr lang="en-GB" dirty="0"/>
          </a:p>
        </p:txBody>
      </p:sp>
      <p:sp>
        <p:nvSpPr>
          <p:cNvPr id="4" name="Slide Number Placeholder 3"/>
          <p:cNvSpPr>
            <a:spLocks noGrp="1"/>
          </p:cNvSpPr>
          <p:nvPr>
            <p:ph type="sldNum" sz="quarter" idx="12"/>
          </p:nvPr>
        </p:nvSpPr>
        <p:spPr/>
        <p:txBody>
          <a:bodyPr/>
          <a:lstStyle/>
          <a:p>
            <a:fld id="{B56D06D8-DE5A-4349-B40C-EE3727B4996D}" type="slidenum">
              <a:rPr lang="en-GB" smtClean="0"/>
              <a:t>20</a:t>
            </a:fld>
            <a:endParaRPr lang="en-GB" dirty="0"/>
          </a:p>
        </p:txBody>
      </p:sp>
      <p:sp>
        <p:nvSpPr>
          <p:cNvPr id="5" name="Rectangle 4"/>
          <p:cNvSpPr/>
          <p:nvPr/>
        </p:nvSpPr>
        <p:spPr>
          <a:xfrm>
            <a:off x="107504" y="2204864"/>
            <a:ext cx="3600400" cy="3970318"/>
          </a:xfrm>
          <a:prstGeom prst="rect">
            <a:avLst/>
          </a:prstGeom>
        </p:spPr>
        <p:txBody>
          <a:bodyPr wrap="square">
            <a:spAutoFit/>
          </a:bodyPr>
          <a:lstStyle/>
          <a:p>
            <a:pPr marL="285750" indent="-285750" algn="ctr">
              <a:buFont typeface="Arial" pitchFamily="34" charset="0"/>
              <a:buChar char="•"/>
            </a:pPr>
            <a:r>
              <a:rPr lang="en-GB" dirty="0"/>
              <a:t>Mental Health </a:t>
            </a:r>
            <a:r>
              <a:rPr lang="en-GB" dirty="0" smtClean="0"/>
              <a:t>and wellbeing</a:t>
            </a:r>
          </a:p>
          <a:p>
            <a:pPr marL="285750" indent="-285750" algn="ctr">
              <a:buFont typeface="Arial" pitchFamily="34" charset="0"/>
              <a:buChar char="•"/>
            </a:pPr>
            <a:endParaRPr lang="en-GB" dirty="0"/>
          </a:p>
          <a:p>
            <a:pPr marL="285750" indent="-285750" algn="ctr">
              <a:buFont typeface="Arial" pitchFamily="34" charset="0"/>
              <a:buChar char="•"/>
            </a:pPr>
            <a:r>
              <a:rPr lang="en-GB" dirty="0"/>
              <a:t>Alcohol related </a:t>
            </a:r>
            <a:r>
              <a:rPr lang="en-GB" dirty="0" smtClean="0"/>
              <a:t>admissions</a:t>
            </a:r>
          </a:p>
          <a:p>
            <a:pPr marL="285750" indent="-285750" algn="ctr">
              <a:buFont typeface="Arial" pitchFamily="34" charset="0"/>
              <a:buChar char="•"/>
            </a:pPr>
            <a:endParaRPr lang="en-GB" dirty="0"/>
          </a:p>
          <a:p>
            <a:pPr marL="285750" indent="-285750" algn="ctr">
              <a:buFont typeface="Arial" pitchFamily="34" charset="0"/>
              <a:buChar char="•"/>
            </a:pPr>
            <a:r>
              <a:rPr lang="en-GB" dirty="0"/>
              <a:t>Breast and bowel </a:t>
            </a:r>
            <a:r>
              <a:rPr lang="en-GB" dirty="0" smtClean="0"/>
              <a:t>screening</a:t>
            </a:r>
          </a:p>
          <a:p>
            <a:pPr marL="285750" indent="-285750" algn="ctr">
              <a:buFont typeface="Arial" pitchFamily="34" charset="0"/>
              <a:buChar char="•"/>
            </a:pPr>
            <a:endParaRPr lang="en-GB" dirty="0"/>
          </a:p>
          <a:p>
            <a:pPr marL="285750" indent="-285750" algn="ctr">
              <a:buFont typeface="Arial" pitchFamily="34" charset="0"/>
              <a:buChar char="•"/>
            </a:pPr>
            <a:r>
              <a:rPr lang="en-GB" dirty="0"/>
              <a:t>Deprived </a:t>
            </a:r>
            <a:r>
              <a:rPr lang="en-GB" dirty="0" smtClean="0"/>
              <a:t>households</a:t>
            </a:r>
          </a:p>
          <a:p>
            <a:pPr marL="285750" indent="-285750" algn="ctr">
              <a:buFont typeface="Arial" pitchFamily="34" charset="0"/>
              <a:buChar char="•"/>
            </a:pPr>
            <a:endParaRPr lang="en-GB" dirty="0"/>
          </a:p>
          <a:p>
            <a:pPr marL="285750" indent="-285750" algn="ctr">
              <a:buFont typeface="Arial" pitchFamily="34" charset="0"/>
              <a:buChar char="•"/>
            </a:pPr>
            <a:r>
              <a:rPr lang="en-GB" dirty="0"/>
              <a:t>Children excess </a:t>
            </a:r>
            <a:r>
              <a:rPr lang="en-GB" dirty="0" smtClean="0"/>
              <a:t>weight</a:t>
            </a:r>
          </a:p>
          <a:p>
            <a:pPr marL="285750" indent="-285750" algn="ctr">
              <a:buFont typeface="Arial" pitchFamily="34" charset="0"/>
              <a:buChar char="•"/>
            </a:pPr>
            <a:endParaRPr lang="en-GB" dirty="0"/>
          </a:p>
          <a:p>
            <a:pPr marL="285750" indent="-285750" algn="ctr">
              <a:buFont typeface="Arial" pitchFamily="34" charset="0"/>
              <a:buChar char="•"/>
            </a:pPr>
            <a:r>
              <a:rPr lang="en-GB" dirty="0"/>
              <a:t>Adult obesity and lack of physical </a:t>
            </a:r>
            <a:r>
              <a:rPr lang="en-GB" dirty="0" smtClean="0"/>
              <a:t>activity</a:t>
            </a:r>
          </a:p>
          <a:p>
            <a:pPr marL="285750" indent="-285750" algn="ctr">
              <a:buFont typeface="Arial" pitchFamily="34" charset="0"/>
              <a:buChar char="•"/>
            </a:pPr>
            <a:endParaRPr lang="en-GB" dirty="0"/>
          </a:p>
          <a:p>
            <a:pPr marL="285750" indent="-285750" algn="ctr">
              <a:buFont typeface="Arial" pitchFamily="34" charset="0"/>
              <a:buChar char="•"/>
            </a:pPr>
            <a:r>
              <a:rPr lang="en-GB" dirty="0" smtClean="0"/>
              <a:t>Chlamydia </a:t>
            </a:r>
            <a:r>
              <a:rPr lang="en-GB" dirty="0"/>
              <a:t>diagnoses</a:t>
            </a:r>
          </a:p>
        </p:txBody>
      </p:sp>
      <p:sp>
        <p:nvSpPr>
          <p:cNvPr id="6" name="Rounded Rectangle 5"/>
          <p:cNvSpPr/>
          <p:nvPr/>
        </p:nvSpPr>
        <p:spPr>
          <a:xfrm>
            <a:off x="3419872" y="1581200"/>
            <a:ext cx="4248472" cy="6236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1400" dirty="0" smtClean="0"/>
          </a:p>
          <a:p>
            <a:pPr algn="ctr"/>
            <a:r>
              <a:rPr lang="en-GB" sz="1400" dirty="0" smtClean="0"/>
              <a:t>Estimated </a:t>
            </a:r>
            <a:r>
              <a:rPr lang="en-GB" sz="1400" dirty="0"/>
              <a:t>48,500 16-64 year olds with a mental health disorder with known impact on other conditions or areas of life particularly for black ethnic groups</a:t>
            </a:r>
          </a:p>
          <a:p>
            <a:pPr algn="ctr"/>
            <a:endParaRPr lang="en-GB" sz="1400" dirty="0"/>
          </a:p>
        </p:txBody>
      </p:sp>
      <p:sp>
        <p:nvSpPr>
          <p:cNvPr id="7" name="Rounded Rectangle 6"/>
          <p:cNvSpPr/>
          <p:nvPr/>
        </p:nvSpPr>
        <p:spPr>
          <a:xfrm>
            <a:off x="4067944" y="2348880"/>
            <a:ext cx="4464496" cy="6236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400" dirty="0" smtClean="0"/>
              <a:t>Estimated </a:t>
            </a:r>
            <a:r>
              <a:rPr lang="en-GB" sz="1400" dirty="0"/>
              <a:t>50,800 binge drinking adults in Wandsworth. Alcohol related hospital admissions have risen from 3,249 in 2007/8 to 4,755 in 2011/12</a:t>
            </a:r>
          </a:p>
        </p:txBody>
      </p:sp>
      <p:sp>
        <p:nvSpPr>
          <p:cNvPr id="8" name="Rounded Rectangle 7"/>
          <p:cNvSpPr/>
          <p:nvPr/>
        </p:nvSpPr>
        <p:spPr>
          <a:xfrm>
            <a:off x="4427984" y="3068960"/>
            <a:ext cx="4248472" cy="6236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400" dirty="0" smtClean="0"/>
              <a:t>Breast </a:t>
            </a:r>
            <a:r>
              <a:rPr lang="en-GB" sz="1400" dirty="0"/>
              <a:t>cancer screening coverage in females aged 53-70 dropped from 65% in 2010 to 61% in </a:t>
            </a:r>
            <a:r>
              <a:rPr lang="en-GB" sz="1400" dirty="0" smtClean="0"/>
              <a:t>2013. Bowel screening is unknown</a:t>
            </a:r>
            <a:endParaRPr lang="en-GB" sz="1400" dirty="0"/>
          </a:p>
        </p:txBody>
      </p:sp>
      <p:sp>
        <p:nvSpPr>
          <p:cNvPr id="9" name="Rounded Rectangle 8"/>
          <p:cNvSpPr/>
          <p:nvPr/>
        </p:nvSpPr>
        <p:spPr>
          <a:xfrm>
            <a:off x="4427984" y="4605536"/>
            <a:ext cx="4248472" cy="6236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1400" dirty="0" smtClean="0"/>
          </a:p>
          <a:p>
            <a:pPr algn="ctr"/>
            <a:r>
              <a:rPr lang="en-GB" sz="1400" dirty="0" smtClean="0"/>
              <a:t>In 2012/13, 558 </a:t>
            </a:r>
            <a:r>
              <a:rPr lang="en-GB" sz="1400" dirty="0"/>
              <a:t>4/5 year olds and 684 10/11 year olds were identified as overweight or </a:t>
            </a:r>
            <a:r>
              <a:rPr lang="en-GB" sz="1400" dirty="0" smtClean="0"/>
              <a:t>obese</a:t>
            </a:r>
            <a:endParaRPr lang="en-GB" sz="1400" dirty="0"/>
          </a:p>
          <a:p>
            <a:pPr algn="ctr"/>
            <a:endParaRPr lang="en-GB" sz="1400" dirty="0"/>
          </a:p>
        </p:txBody>
      </p:sp>
      <p:sp>
        <p:nvSpPr>
          <p:cNvPr id="11" name="Rounded Rectangle 10"/>
          <p:cNvSpPr/>
          <p:nvPr/>
        </p:nvSpPr>
        <p:spPr>
          <a:xfrm>
            <a:off x="4139952" y="5373216"/>
            <a:ext cx="4248472" cy="6236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400" dirty="0"/>
              <a:t>52% </a:t>
            </a:r>
            <a:r>
              <a:rPr lang="en-GB" sz="1400" dirty="0" smtClean="0"/>
              <a:t>of </a:t>
            </a:r>
            <a:r>
              <a:rPr lang="en-GB" sz="1400" dirty="0"/>
              <a:t>adults in 2012 were overweight, </a:t>
            </a:r>
            <a:r>
              <a:rPr lang="en-GB" sz="1400" dirty="0" smtClean="0"/>
              <a:t>(133,000 people). </a:t>
            </a:r>
            <a:r>
              <a:rPr lang="en-GB" sz="1400" dirty="0"/>
              <a:t>23% </a:t>
            </a:r>
            <a:r>
              <a:rPr lang="en-GB" sz="1400" dirty="0" smtClean="0"/>
              <a:t>were </a:t>
            </a:r>
            <a:r>
              <a:rPr lang="en-GB" sz="1400" dirty="0"/>
              <a:t>doing less than 30 minutes of moderate intensity physical </a:t>
            </a:r>
            <a:r>
              <a:rPr lang="en-GB" sz="1400" dirty="0" smtClean="0"/>
              <a:t>activity (84,000 people)</a:t>
            </a:r>
            <a:endParaRPr lang="en-GB" sz="1400" dirty="0"/>
          </a:p>
        </p:txBody>
      </p:sp>
      <p:sp>
        <p:nvSpPr>
          <p:cNvPr id="12" name="Rounded Rectangle 11"/>
          <p:cNvSpPr/>
          <p:nvPr/>
        </p:nvSpPr>
        <p:spPr>
          <a:xfrm>
            <a:off x="4613522" y="3813448"/>
            <a:ext cx="4503366" cy="6236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400" dirty="0" smtClean="0"/>
              <a:t>41,634 people living in means tested benefit households. IMD increase, 20.4 </a:t>
            </a:r>
            <a:r>
              <a:rPr lang="en-GB" sz="1400" dirty="0"/>
              <a:t>to </a:t>
            </a:r>
            <a:r>
              <a:rPr lang="en-GB" sz="1400" dirty="0" smtClean="0"/>
              <a:t>21.5 from 2007 to 2010  </a:t>
            </a:r>
            <a:endParaRPr lang="en-GB" sz="1400" dirty="0"/>
          </a:p>
        </p:txBody>
      </p:sp>
      <p:sp>
        <p:nvSpPr>
          <p:cNvPr id="13" name="Rounded Rectangle 12"/>
          <p:cNvSpPr/>
          <p:nvPr/>
        </p:nvSpPr>
        <p:spPr>
          <a:xfrm>
            <a:off x="3563888" y="6117704"/>
            <a:ext cx="4248472" cy="6236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400" dirty="0" smtClean="0"/>
              <a:t>977 cases of Chlamydia in residents aged </a:t>
            </a:r>
            <a:r>
              <a:rPr lang="en-GB" sz="1400" dirty="0"/>
              <a:t>15-24 years. </a:t>
            </a:r>
            <a:r>
              <a:rPr lang="en-GB" sz="1400" dirty="0" smtClean="0"/>
              <a:t>Additionally a </a:t>
            </a:r>
            <a:r>
              <a:rPr lang="en-GB" sz="1400" dirty="0"/>
              <a:t>recent increase in people over 50.</a:t>
            </a:r>
          </a:p>
        </p:txBody>
      </p:sp>
    </p:spTree>
    <p:extLst>
      <p:ext uri="{BB962C8B-B14F-4D97-AF65-F5344CB8AC3E}">
        <p14:creationId xmlns:p14="http://schemas.microsoft.com/office/powerpoint/2010/main" val="1701250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90" y="-153887"/>
            <a:ext cx="9001110" cy="990599"/>
          </a:xfrm>
        </p:spPr>
        <p:txBody>
          <a:bodyPr>
            <a:normAutofit/>
          </a:bodyPr>
          <a:lstStyle/>
          <a:p>
            <a:pPr algn="ctr"/>
            <a:r>
              <a:rPr lang="en-GB" sz="2400" dirty="0" smtClean="0"/>
              <a:t>Conclusion: Summary of Public Health Key Priorities</a:t>
            </a:r>
            <a:endParaRPr lang="en-GB" sz="2400"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457" y="912783"/>
            <a:ext cx="1185239" cy="92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825" y="1059768"/>
            <a:ext cx="1665199" cy="171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descr="https://encrypted-tbn2.gstatic.com/images?q=tbn:ANd9GcQ1BGa1CsSCrmhX30JCxDXypUHzT2JfxYIuBgPCdLFO8E1Kx2w4GaWp6Ne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6241" y="908720"/>
            <a:ext cx="810055" cy="8748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2890" y="1844824"/>
            <a:ext cx="2774160" cy="1286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GB" sz="1400" dirty="0"/>
              <a:t>Areas under target: immunisations (MMR) </a:t>
            </a:r>
            <a:r>
              <a:rPr lang="en-GB" sz="1400" dirty="0" smtClean="0"/>
              <a:t>uptake: </a:t>
            </a:r>
            <a:r>
              <a:rPr lang="en-GB" sz="1400" dirty="0"/>
              <a:t>83% (target 2012/13: 95%);   breastfeeding: 73% (target: 76%)</a:t>
            </a:r>
          </a:p>
        </p:txBody>
      </p:sp>
      <p:sp>
        <p:nvSpPr>
          <p:cNvPr id="9" name="Rectangle 8"/>
          <p:cNvSpPr/>
          <p:nvPr/>
        </p:nvSpPr>
        <p:spPr>
          <a:xfrm>
            <a:off x="5292080" y="1844824"/>
            <a:ext cx="3528392" cy="1476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High excess winter deaths in 2009/12- 363 in all ages; high injuries due to falls in 2011/12: 281 in those aged 65-79 years old and preventable eye disease (glaucoma)- 25 in those aged 40+ in 2011/12 </a:t>
            </a:r>
            <a:endParaRPr lang="en-GB" sz="1400" dirty="0"/>
          </a:p>
        </p:txBody>
      </p:sp>
      <p:sp>
        <p:nvSpPr>
          <p:cNvPr id="21" name="Right Arrow 20"/>
          <p:cNvSpPr/>
          <p:nvPr/>
        </p:nvSpPr>
        <p:spPr>
          <a:xfrm>
            <a:off x="631177" y="4077072"/>
            <a:ext cx="8117287" cy="144016"/>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354099" y="4221088"/>
            <a:ext cx="8496944" cy="2646878"/>
          </a:xfrm>
          <a:prstGeom prst="rect">
            <a:avLst/>
          </a:prstGeom>
          <a:noFill/>
        </p:spPr>
        <p:txBody>
          <a:bodyPr wrap="square" rtlCol="0">
            <a:spAutoFit/>
          </a:bodyPr>
          <a:lstStyle/>
          <a:p>
            <a:pPr marL="285750" lvl="1" indent="-285750">
              <a:buFont typeface="Arial" pitchFamily="34" charset="0"/>
              <a:buChar char="•"/>
            </a:pPr>
            <a:r>
              <a:rPr lang="en-GB" sz="1400" dirty="0" smtClean="0"/>
              <a:t>Domestic violence: 21% annual increase in reported offences</a:t>
            </a:r>
          </a:p>
          <a:p>
            <a:pPr marL="285750" lvl="1" indent="-285750">
              <a:buFont typeface="Arial" pitchFamily="34" charset="0"/>
              <a:buChar char="•"/>
            </a:pPr>
            <a:r>
              <a:rPr lang="en-GB" sz="1400" dirty="0" smtClean="0"/>
              <a:t>Care of vulnerable families (multi-agency approach)</a:t>
            </a:r>
          </a:p>
          <a:p>
            <a:pPr marL="285750" lvl="1" indent="-285750">
              <a:buFont typeface="Arial" pitchFamily="34" charset="0"/>
              <a:buChar char="•"/>
            </a:pPr>
            <a:r>
              <a:rPr lang="en-GB" sz="1400" dirty="0" smtClean="0"/>
              <a:t>Mental Health: 48,500 people affected </a:t>
            </a:r>
          </a:p>
          <a:p>
            <a:pPr marL="285750" lvl="1" indent="-285750">
              <a:buFont typeface="Arial" pitchFamily="34" charset="0"/>
              <a:buChar char="•"/>
            </a:pPr>
            <a:r>
              <a:rPr lang="en-GB" sz="1400" dirty="0"/>
              <a:t>Lack of physical activity (23%) and significant proportion overweight (50</a:t>
            </a:r>
            <a:r>
              <a:rPr lang="en-GB" sz="1400" dirty="0" smtClean="0"/>
              <a:t>%)</a:t>
            </a:r>
            <a:endParaRPr lang="en-GB" sz="1400" b="1" dirty="0" smtClean="0"/>
          </a:p>
          <a:p>
            <a:pPr marL="285750" lvl="1" indent="-285750">
              <a:buFont typeface="Arial" pitchFamily="34" charset="0"/>
              <a:buChar char="•"/>
            </a:pPr>
            <a:r>
              <a:rPr lang="en-GB" sz="1400" b="1" dirty="0" smtClean="0"/>
              <a:t>Intensive needs: </a:t>
            </a:r>
            <a:r>
              <a:rPr lang="en-GB" sz="1400" dirty="0" smtClean="0"/>
              <a:t>learning disabilities (23% known to services);  210 looked after children; tuberculosis patients (79% completed treatment; target 85%);  800 care home residents; offender health (1,000 people)</a:t>
            </a:r>
            <a:endParaRPr lang="en-GB" sz="1400" b="1" dirty="0" smtClean="0"/>
          </a:p>
          <a:p>
            <a:pPr marL="285750" lvl="1" indent="-285750">
              <a:buFont typeface="Arial" pitchFamily="34" charset="0"/>
              <a:buChar char="•"/>
            </a:pPr>
            <a:r>
              <a:rPr lang="en-GB" sz="1400" b="1" dirty="0" smtClean="0"/>
              <a:t>Areas of inequality</a:t>
            </a:r>
            <a:r>
              <a:rPr lang="en-GB" sz="1400" dirty="0" smtClean="0"/>
              <a:t>: </a:t>
            </a:r>
          </a:p>
          <a:p>
            <a:pPr marL="742950" lvl="2" indent="-285750">
              <a:buFont typeface="Arial" pitchFamily="34" charset="0"/>
              <a:buChar char="•"/>
            </a:pPr>
            <a:r>
              <a:rPr lang="en-GB" sz="1400" dirty="0" smtClean="0"/>
              <a:t>Deprived communities: cancer mortality rate 29% higher in areas of highest socioeconomic deprivation; poor education- 7.1%16-18 year olds are not in education;  smoking rates high in certain areas</a:t>
            </a:r>
          </a:p>
          <a:p>
            <a:pPr marL="742950" lvl="2" indent="-285750">
              <a:buFont typeface="Arial" pitchFamily="34" charset="0"/>
              <a:buChar char="•"/>
            </a:pPr>
            <a:r>
              <a:rPr lang="en-GB" sz="1400" dirty="0" smtClean="0"/>
              <a:t>Long term unemployment: 9,311 in 2011</a:t>
            </a:r>
          </a:p>
          <a:p>
            <a:pPr marL="742950" lvl="2" indent="-285750">
              <a:buFont typeface="Arial" pitchFamily="34" charset="0"/>
              <a:buChar char="•"/>
            </a:pPr>
            <a:r>
              <a:rPr lang="en-GB" sz="1400" dirty="0" smtClean="0"/>
              <a:t>Air quality monitoring in congested areas and access to open spaces.</a:t>
            </a:r>
          </a:p>
          <a:p>
            <a:pPr marL="742950" lvl="2" indent="-285750">
              <a:buFont typeface="Arial" pitchFamily="34" charset="0"/>
              <a:buChar char="•"/>
            </a:pPr>
            <a:endParaRPr lang="en-GB" sz="1200" dirty="0"/>
          </a:p>
        </p:txBody>
      </p:sp>
      <p:sp>
        <p:nvSpPr>
          <p:cNvPr id="24" name="Right Arrow 23"/>
          <p:cNvSpPr/>
          <p:nvPr/>
        </p:nvSpPr>
        <p:spPr>
          <a:xfrm>
            <a:off x="3038986" y="3429000"/>
            <a:ext cx="5689861" cy="144016"/>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2917050" y="3573016"/>
            <a:ext cx="6119446" cy="523220"/>
          </a:xfrm>
          <a:prstGeom prst="rect">
            <a:avLst/>
          </a:prstGeom>
          <a:noFill/>
        </p:spPr>
        <p:txBody>
          <a:bodyPr wrap="square" rtlCol="0">
            <a:spAutoFit/>
          </a:bodyPr>
          <a:lstStyle/>
          <a:p>
            <a:pPr marL="285750" lvl="1" indent="-285750">
              <a:buFont typeface="Arial" pitchFamily="34" charset="0"/>
              <a:buChar char="•"/>
            </a:pPr>
            <a:r>
              <a:rPr lang="en-GB" sz="1400" dirty="0" smtClean="0">
                <a:solidFill>
                  <a:schemeClr val="accent1">
                    <a:lumMod val="75000"/>
                  </a:schemeClr>
                </a:solidFill>
              </a:rPr>
              <a:t>Sexually </a:t>
            </a:r>
            <a:r>
              <a:rPr lang="en-GB" sz="1400" dirty="0">
                <a:solidFill>
                  <a:schemeClr val="accent1">
                    <a:lumMod val="75000"/>
                  </a:schemeClr>
                </a:solidFill>
              </a:rPr>
              <a:t>transmitted </a:t>
            </a:r>
            <a:r>
              <a:rPr lang="en-GB" sz="1400" dirty="0" smtClean="0">
                <a:solidFill>
                  <a:schemeClr val="accent1">
                    <a:lumMod val="75000"/>
                  </a:schemeClr>
                </a:solidFill>
              </a:rPr>
              <a:t>infections high (5,655 diagnosed in 2012); </a:t>
            </a:r>
            <a:r>
              <a:rPr lang="en-GB" sz="1400" dirty="0">
                <a:solidFill>
                  <a:schemeClr val="accent1">
                    <a:lumMod val="75000"/>
                  </a:schemeClr>
                </a:solidFill>
              </a:rPr>
              <a:t>alcohol related hospital admissions </a:t>
            </a:r>
            <a:r>
              <a:rPr lang="en-GB" sz="1400" dirty="0" smtClean="0">
                <a:solidFill>
                  <a:schemeClr val="accent1">
                    <a:lumMod val="75000"/>
                  </a:schemeClr>
                </a:solidFill>
              </a:rPr>
              <a:t>increased (4755 admitted in 2011/12)</a:t>
            </a:r>
            <a:endParaRPr lang="en-GB" sz="1400" dirty="0">
              <a:solidFill>
                <a:schemeClr val="accent1">
                  <a:lumMod val="75000"/>
                </a:schemeClr>
              </a:solidFill>
            </a:endParaRPr>
          </a:p>
        </p:txBody>
      </p:sp>
      <p:sp>
        <p:nvSpPr>
          <p:cNvPr id="3" name="TextBox 2"/>
          <p:cNvSpPr txBox="1"/>
          <p:nvPr/>
        </p:nvSpPr>
        <p:spPr>
          <a:xfrm>
            <a:off x="467544" y="605006"/>
            <a:ext cx="1944216" cy="307777"/>
          </a:xfrm>
          <a:prstGeom prst="rect">
            <a:avLst/>
          </a:prstGeom>
          <a:noFill/>
        </p:spPr>
        <p:txBody>
          <a:bodyPr wrap="square" rtlCol="0">
            <a:spAutoFit/>
          </a:bodyPr>
          <a:lstStyle/>
          <a:p>
            <a:r>
              <a:rPr lang="en-GB" sz="1400" dirty="0" smtClean="0"/>
              <a:t>Infants/ Children</a:t>
            </a:r>
            <a:endParaRPr lang="en-GB" sz="1400" dirty="0"/>
          </a:p>
        </p:txBody>
      </p:sp>
      <p:sp>
        <p:nvSpPr>
          <p:cNvPr id="13" name="TextBox 12"/>
          <p:cNvSpPr txBox="1"/>
          <p:nvPr/>
        </p:nvSpPr>
        <p:spPr>
          <a:xfrm>
            <a:off x="3671900" y="620688"/>
            <a:ext cx="972108" cy="307777"/>
          </a:xfrm>
          <a:prstGeom prst="rect">
            <a:avLst/>
          </a:prstGeom>
          <a:noFill/>
        </p:spPr>
        <p:txBody>
          <a:bodyPr wrap="square" rtlCol="0">
            <a:spAutoFit/>
          </a:bodyPr>
          <a:lstStyle/>
          <a:p>
            <a:r>
              <a:rPr lang="en-GB" sz="1400" dirty="0" smtClean="0"/>
              <a:t>Adults</a:t>
            </a:r>
            <a:endParaRPr lang="en-GB" sz="1400" dirty="0"/>
          </a:p>
        </p:txBody>
      </p:sp>
      <p:sp>
        <p:nvSpPr>
          <p:cNvPr id="14" name="TextBox 13"/>
          <p:cNvSpPr txBox="1"/>
          <p:nvPr/>
        </p:nvSpPr>
        <p:spPr>
          <a:xfrm>
            <a:off x="6570222" y="476672"/>
            <a:ext cx="972108" cy="369332"/>
          </a:xfrm>
          <a:prstGeom prst="rect">
            <a:avLst/>
          </a:prstGeom>
          <a:noFill/>
        </p:spPr>
        <p:txBody>
          <a:bodyPr wrap="square" rtlCol="0">
            <a:spAutoFit/>
          </a:bodyPr>
          <a:lstStyle/>
          <a:p>
            <a:r>
              <a:rPr lang="en-GB" sz="1400" dirty="0" smtClean="0"/>
              <a:t>Elderly</a:t>
            </a:r>
            <a:r>
              <a:rPr lang="en-GB" dirty="0" smtClean="0"/>
              <a:t> </a:t>
            </a:r>
            <a:endParaRPr lang="en-GB" dirty="0"/>
          </a:p>
        </p:txBody>
      </p:sp>
      <p:sp>
        <p:nvSpPr>
          <p:cNvPr id="8" name="Slide Number Placeholder 7"/>
          <p:cNvSpPr>
            <a:spLocks noGrp="1"/>
          </p:cNvSpPr>
          <p:nvPr>
            <p:ph type="sldNum" sz="quarter" idx="12"/>
          </p:nvPr>
        </p:nvSpPr>
        <p:spPr>
          <a:xfrm>
            <a:off x="6652157" y="6327105"/>
            <a:ext cx="2133600" cy="365125"/>
          </a:xfrm>
        </p:spPr>
        <p:txBody>
          <a:bodyPr/>
          <a:lstStyle/>
          <a:p>
            <a:fld id="{B56D06D8-DE5A-4349-B40C-EE3727B4996D}" type="slidenum">
              <a:rPr lang="en-GB" smtClean="0"/>
              <a:t>21</a:t>
            </a:fld>
            <a:endParaRPr lang="en-GB" dirty="0"/>
          </a:p>
        </p:txBody>
      </p:sp>
    </p:spTree>
    <p:extLst>
      <p:ext uri="{BB962C8B-B14F-4D97-AF65-F5344CB8AC3E}">
        <p14:creationId xmlns:p14="http://schemas.microsoft.com/office/powerpoint/2010/main" val="2456329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38138"/>
          </a:xfrm>
        </p:spPr>
        <p:txBody>
          <a:bodyPr>
            <a:normAutofit fontScale="90000"/>
          </a:bodyPr>
          <a:lstStyle/>
          <a:p>
            <a:pPr>
              <a:spcBef>
                <a:spcPts val="0"/>
              </a:spcBef>
              <a:defRPr/>
            </a:pPr>
            <a:r>
              <a:rPr lang="en-GB" dirty="0"/>
              <a:t>Life expectancy gap between the most and least deprived</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340769"/>
            <a:ext cx="6480720" cy="336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67544" y="4941168"/>
            <a:ext cx="7704856"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Circulatory disease is the largest contributor to the life expectancy gap</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B56D06D8-DE5A-4349-B40C-EE3727B4996D}" type="slidenum">
              <a:rPr lang="en-GB" smtClean="0"/>
              <a:t>3</a:t>
            </a:fld>
            <a:endParaRPr lang="en-GB"/>
          </a:p>
        </p:txBody>
      </p:sp>
      <p:sp>
        <p:nvSpPr>
          <p:cNvPr id="5" name="Rectangle 4"/>
          <p:cNvSpPr/>
          <p:nvPr/>
        </p:nvSpPr>
        <p:spPr>
          <a:xfrm>
            <a:off x="138716" y="6381328"/>
            <a:ext cx="3209148" cy="369332"/>
          </a:xfrm>
          <a:prstGeom prst="rect">
            <a:avLst/>
          </a:prstGeom>
        </p:spPr>
        <p:txBody>
          <a:bodyPr wrap="none">
            <a:spAutoFit/>
          </a:bodyPr>
          <a:lstStyle/>
          <a:p>
            <a:r>
              <a:rPr lang="en-GB" dirty="0"/>
              <a:t> Source: Segment Tool PHE 2014</a:t>
            </a:r>
          </a:p>
        </p:txBody>
      </p:sp>
      <p:sp>
        <p:nvSpPr>
          <p:cNvPr id="15" name="Rectangle 14"/>
          <p:cNvSpPr/>
          <p:nvPr/>
        </p:nvSpPr>
        <p:spPr>
          <a:xfrm>
            <a:off x="467544" y="5569495"/>
            <a:ext cx="7704856"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life expectancy gap between the affluent and the deprived is 8.2 years for males and 5.2 years for females</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49207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Number and rate of deaths in Wandsworth for 2012</a:t>
            </a:r>
            <a:endParaRPr lang="en-GB" dirty="0"/>
          </a:p>
        </p:txBody>
      </p:sp>
      <p:sp>
        <p:nvSpPr>
          <p:cNvPr id="4" name="Slide Number Placeholder 3"/>
          <p:cNvSpPr>
            <a:spLocks noGrp="1"/>
          </p:cNvSpPr>
          <p:nvPr>
            <p:ph type="sldNum" sz="quarter" idx="12"/>
          </p:nvPr>
        </p:nvSpPr>
        <p:spPr/>
        <p:txBody>
          <a:bodyPr/>
          <a:lstStyle/>
          <a:p>
            <a:fld id="{B56D06D8-DE5A-4349-B40C-EE3727B4996D}" type="slidenum">
              <a:rPr lang="en-GB" smtClean="0"/>
              <a:t>4</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731687852"/>
              </p:ext>
            </p:extLst>
          </p:nvPr>
        </p:nvGraphicFramePr>
        <p:xfrm>
          <a:off x="611560" y="2177648"/>
          <a:ext cx="6840761" cy="3032760"/>
        </p:xfrm>
        <a:graphic>
          <a:graphicData uri="http://schemas.openxmlformats.org/drawingml/2006/table">
            <a:tbl>
              <a:tblPr firstRow="1" bandRow="1">
                <a:tableStyleId>{5C22544A-7EE6-4342-B048-85BDC9FD1C3A}</a:tableStyleId>
              </a:tblPr>
              <a:tblGrid>
                <a:gridCol w="2506228"/>
                <a:gridCol w="1022164"/>
                <a:gridCol w="1008112"/>
                <a:gridCol w="1080120"/>
                <a:gridCol w="1224137"/>
              </a:tblGrid>
              <a:tr h="370840">
                <a:tc>
                  <a:txBody>
                    <a:bodyPr/>
                    <a:lstStyle/>
                    <a:p>
                      <a:endParaRPr lang="en-GB" dirty="0"/>
                    </a:p>
                  </a:txBody>
                  <a:tcPr>
                    <a:noFill/>
                  </a:tcPr>
                </a:tc>
                <a:tc gridSpan="2">
                  <a:txBody>
                    <a:bodyPr/>
                    <a:lstStyle/>
                    <a:p>
                      <a:r>
                        <a:rPr lang="en-GB" dirty="0" smtClean="0"/>
                        <a:t>Number of deaths</a:t>
                      </a:r>
                      <a:endParaRPr lang="en-GB" dirty="0"/>
                    </a:p>
                  </a:txBody>
                  <a:tcPr/>
                </a:tc>
                <a:tc hMerge="1">
                  <a:txBody>
                    <a:bodyPr/>
                    <a:lstStyle/>
                    <a:p>
                      <a:endParaRPr lang="en-GB" dirty="0"/>
                    </a:p>
                  </a:txBody>
                  <a:tcPr/>
                </a:tc>
                <a:tc gridSpan="2">
                  <a:txBody>
                    <a:bodyPr/>
                    <a:lstStyle/>
                    <a:p>
                      <a:r>
                        <a:rPr lang="en-GB" dirty="0" smtClean="0"/>
                        <a:t>Standardised</a:t>
                      </a:r>
                      <a:r>
                        <a:rPr lang="en-GB" baseline="0" dirty="0" smtClean="0"/>
                        <a:t> Rate per 100,000</a:t>
                      </a:r>
                      <a:endParaRPr lang="en-GB" dirty="0"/>
                    </a:p>
                  </a:txBody>
                  <a:tcPr/>
                </a:tc>
                <a:tc hMerge="1">
                  <a:txBody>
                    <a:bodyPr/>
                    <a:lstStyle/>
                    <a:p>
                      <a:endParaRPr lang="en-GB" dirty="0"/>
                    </a:p>
                  </a:txBody>
                  <a:tcPr/>
                </a:tc>
              </a:tr>
              <a:tr h="370840">
                <a:tc>
                  <a:txBody>
                    <a:bodyPr/>
                    <a:lstStyle/>
                    <a:p>
                      <a:endParaRPr lang="en-GB" dirty="0"/>
                    </a:p>
                  </a:txBody>
                  <a:tcPr>
                    <a:noFill/>
                  </a:tcPr>
                </a:tc>
                <a:tc>
                  <a:txBody>
                    <a:bodyPr/>
                    <a:lstStyle/>
                    <a:p>
                      <a:r>
                        <a:rPr lang="en-GB" dirty="0" smtClean="0"/>
                        <a:t>All ages</a:t>
                      </a:r>
                      <a:endParaRPr lang="en-GB" dirty="0"/>
                    </a:p>
                  </a:txBody>
                  <a:tcPr/>
                </a:tc>
                <a:tc>
                  <a:txBody>
                    <a:bodyPr/>
                    <a:lstStyle/>
                    <a:p>
                      <a:r>
                        <a:rPr lang="en-GB" dirty="0" smtClean="0"/>
                        <a:t>Under 75</a:t>
                      </a:r>
                      <a:endParaRPr lang="en-GB" dirty="0"/>
                    </a:p>
                  </a:txBody>
                  <a:tcPr/>
                </a:tc>
                <a:tc>
                  <a:txBody>
                    <a:bodyPr/>
                    <a:lstStyle/>
                    <a:p>
                      <a:r>
                        <a:rPr lang="en-GB" dirty="0" smtClean="0"/>
                        <a:t>All ages</a:t>
                      </a:r>
                      <a:endParaRPr lang="en-GB" dirty="0"/>
                    </a:p>
                  </a:txBody>
                  <a:tcPr/>
                </a:tc>
                <a:tc>
                  <a:txBody>
                    <a:bodyPr/>
                    <a:lstStyle/>
                    <a:p>
                      <a:r>
                        <a:rPr lang="en-GB" dirty="0" smtClean="0"/>
                        <a:t>Under 75</a:t>
                      </a:r>
                      <a:endParaRPr lang="en-GB" dirty="0"/>
                    </a:p>
                  </a:txBody>
                  <a:tcPr/>
                </a:tc>
              </a:tr>
              <a:tr h="370840">
                <a:tc>
                  <a:txBody>
                    <a:bodyPr/>
                    <a:lstStyle/>
                    <a:p>
                      <a:r>
                        <a:rPr lang="en-GB" dirty="0" smtClean="0"/>
                        <a:t>Circulatory</a:t>
                      </a:r>
                      <a:r>
                        <a:rPr lang="en-GB" baseline="0" dirty="0" smtClean="0"/>
                        <a:t> disease</a:t>
                      </a:r>
                      <a:endParaRPr lang="en-GB" dirty="0"/>
                    </a:p>
                  </a:txBody>
                  <a:tcPr/>
                </a:tc>
                <a:tc>
                  <a:txBody>
                    <a:bodyPr/>
                    <a:lstStyle/>
                    <a:p>
                      <a:r>
                        <a:rPr lang="en-GB" dirty="0" smtClean="0"/>
                        <a:t>452</a:t>
                      </a:r>
                      <a:endParaRPr lang="en-GB" dirty="0"/>
                    </a:p>
                  </a:txBody>
                  <a:tcPr/>
                </a:tc>
                <a:tc>
                  <a:txBody>
                    <a:bodyPr/>
                    <a:lstStyle/>
                    <a:p>
                      <a:r>
                        <a:rPr lang="en-GB" dirty="0" smtClean="0"/>
                        <a:t>123</a:t>
                      </a:r>
                      <a:endParaRPr lang="en-GB" dirty="0"/>
                    </a:p>
                  </a:txBody>
                  <a:tcPr/>
                </a:tc>
                <a:tc>
                  <a:txBody>
                    <a:bodyPr/>
                    <a:lstStyle/>
                    <a:p>
                      <a:r>
                        <a:rPr lang="en-GB" dirty="0" smtClean="0"/>
                        <a:t>151.6</a:t>
                      </a:r>
                      <a:endParaRPr lang="en-GB" dirty="0"/>
                    </a:p>
                  </a:txBody>
                  <a:tcPr/>
                </a:tc>
                <a:tc>
                  <a:txBody>
                    <a:bodyPr/>
                    <a:lstStyle/>
                    <a:p>
                      <a:r>
                        <a:rPr lang="en-GB" dirty="0" smtClean="0"/>
                        <a:t>58.9</a:t>
                      </a:r>
                      <a:endParaRPr lang="en-GB" dirty="0"/>
                    </a:p>
                  </a:txBody>
                  <a:tcPr/>
                </a:tc>
              </a:tr>
              <a:tr h="370840">
                <a:tc>
                  <a:txBody>
                    <a:bodyPr/>
                    <a:lstStyle/>
                    <a:p>
                      <a:r>
                        <a:rPr lang="en-GB" dirty="0" smtClean="0"/>
                        <a:t>Coronary</a:t>
                      </a:r>
                      <a:r>
                        <a:rPr lang="en-GB" baseline="0" dirty="0" smtClean="0"/>
                        <a:t> heart disease</a:t>
                      </a:r>
                      <a:endParaRPr lang="en-GB" dirty="0"/>
                    </a:p>
                  </a:txBody>
                  <a:tcPr/>
                </a:tc>
                <a:tc>
                  <a:txBody>
                    <a:bodyPr/>
                    <a:lstStyle/>
                    <a:p>
                      <a:r>
                        <a:rPr lang="en-GB" dirty="0" smtClean="0"/>
                        <a:t>208</a:t>
                      </a:r>
                      <a:endParaRPr lang="en-GB" dirty="0"/>
                    </a:p>
                  </a:txBody>
                  <a:tcPr/>
                </a:tc>
                <a:tc>
                  <a:txBody>
                    <a:bodyPr/>
                    <a:lstStyle/>
                    <a:p>
                      <a:r>
                        <a:rPr lang="en-GB" dirty="0" smtClean="0"/>
                        <a:t>67</a:t>
                      </a:r>
                      <a:endParaRPr lang="en-GB" dirty="0"/>
                    </a:p>
                  </a:txBody>
                  <a:tcPr/>
                </a:tc>
                <a:tc>
                  <a:txBody>
                    <a:bodyPr/>
                    <a:lstStyle/>
                    <a:p>
                      <a:r>
                        <a:rPr lang="en-GB" dirty="0" smtClean="0"/>
                        <a:t>72.0</a:t>
                      </a:r>
                      <a:endParaRPr lang="en-GB" dirty="0"/>
                    </a:p>
                  </a:txBody>
                  <a:tcPr/>
                </a:tc>
                <a:tc>
                  <a:txBody>
                    <a:bodyPr/>
                    <a:lstStyle/>
                    <a:p>
                      <a:r>
                        <a:rPr lang="en-GB" dirty="0" smtClean="0"/>
                        <a:t>32.7</a:t>
                      </a:r>
                      <a:endParaRPr lang="en-GB" dirty="0"/>
                    </a:p>
                  </a:txBody>
                  <a:tcPr/>
                </a:tc>
              </a:tr>
              <a:tr h="370840">
                <a:tc>
                  <a:txBody>
                    <a:bodyPr/>
                    <a:lstStyle/>
                    <a:p>
                      <a:r>
                        <a:rPr lang="en-GB" dirty="0" smtClean="0"/>
                        <a:t>Cancer</a:t>
                      </a:r>
                      <a:endParaRPr lang="en-GB" dirty="0"/>
                    </a:p>
                  </a:txBody>
                  <a:tcPr/>
                </a:tc>
                <a:tc>
                  <a:txBody>
                    <a:bodyPr/>
                    <a:lstStyle/>
                    <a:p>
                      <a:r>
                        <a:rPr lang="en-GB" dirty="0" smtClean="0"/>
                        <a:t>449</a:t>
                      </a:r>
                      <a:endParaRPr lang="en-GB" dirty="0"/>
                    </a:p>
                  </a:txBody>
                  <a:tcPr/>
                </a:tc>
                <a:tc>
                  <a:txBody>
                    <a:bodyPr/>
                    <a:lstStyle/>
                    <a:p>
                      <a:r>
                        <a:rPr lang="en-GB" dirty="0" smtClean="0"/>
                        <a:t>223</a:t>
                      </a:r>
                      <a:endParaRPr lang="en-GB" dirty="0"/>
                    </a:p>
                  </a:txBody>
                  <a:tcPr/>
                </a:tc>
                <a:tc>
                  <a:txBody>
                    <a:bodyPr/>
                    <a:lstStyle/>
                    <a:p>
                      <a:r>
                        <a:rPr lang="en-GB" dirty="0" smtClean="0"/>
                        <a:t>170.5</a:t>
                      </a:r>
                      <a:endParaRPr lang="en-GB" dirty="0"/>
                    </a:p>
                  </a:txBody>
                  <a:tcPr/>
                </a:tc>
                <a:tc>
                  <a:txBody>
                    <a:bodyPr/>
                    <a:lstStyle/>
                    <a:p>
                      <a:r>
                        <a:rPr lang="en-GB" dirty="0" smtClean="0"/>
                        <a:t>147.2</a:t>
                      </a:r>
                      <a:endParaRPr lang="en-GB" dirty="0"/>
                    </a:p>
                  </a:txBody>
                  <a:tcPr/>
                </a:tc>
              </a:tr>
              <a:tr h="370840">
                <a:tc>
                  <a:txBody>
                    <a:bodyPr/>
                    <a:lstStyle/>
                    <a:p>
                      <a:endParaRPr lang="en-GB" dirty="0" smtClean="0"/>
                    </a:p>
                    <a:p>
                      <a:r>
                        <a:rPr lang="en-GB" dirty="0" smtClean="0"/>
                        <a:t>Total deaths</a:t>
                      </a:r>
                      <a:endParaRPr lang="en-GB" dirty="0"/>
                    </a:p>
                  </a:txBody>
                  <a:tcPr/>
                </a:tc>
                <a:tc>
                  <a:txBody>
                    <a:bodyPr/>
                    <a:lstStyle/>
                    <a:p>
                      <a:endParaRPr lang="en-GB" dirty="0" smtClean="0"/>
                    </a:p>
                    <a:p>
                      <a:r>
                        <a:rPr lang="en-GB" dirty="0" smtClean="0"/>
                        <a:t>1547</a:t>
                      </a:r>
                      <a:endParaRPr lang="en-GB" dirty="0"/>
                    </a:p>
                  </a:txBody>
                  <a:tcPr/>
                </a:tc>
                <a:tc>
                  <a:txBody>
                    <a:bodyPr/>
                    <a:lstStyle/>
                    <a:p>
                      <a:endParaRPr lang="en-GB" dirty="0" smtClean="0"/>
                    </a:p>
                    <a:p>
                      <a:r>
                        <a:rPr lang="en-GB" dirty="0" smtClean="0"/>
                        <a:t>552</a:t>
                      </a:r>
                      <a:endParaRPr lang="en-GB" dirty="0"/>
                    </a:p>
                  </a:txBody>
                  <a:tcPr/>
                </a:tc>
                <a:tc>
                  <a:txBody>
                    <a:bodyPr/>
                    <a:lstStyle/>
                    <a:p>
                      <a:endParaRPr lang="en-GB" dirty="0" smtClean="0"/>
                    </a:p>
                    <a:p>
                      <a:r>
                        <a:rPr lang="en-GB" dirty="0" smtClean="0"/>
                        <a:t>529.5</a:t>
                      </a:r>
                      <a:endParaRPr lang="en-GB" dirty="0"/>
                    </a:p>
                  </a:txBody>
                  <a:tcPr/>
                </a:tc>
                <a:tc>
                  <a:txBody>
                    <a:bodyPr/>
                    <a:lstStyle/>
                    <a:p>
                      <a:endParaRPr lang="en-GB" dirty="0" smtClean="0"/>
                    </a:p>
                    <a:p>
                      <a:r>
                        <a:rPr lang="en-GB" dirty="0" smtClean="0"/>
                        <a:t>250.1</a:t>
                      </a:r>
                      <a:endParaRPr lang="en-GB" dirty="0"/>
                    </a:p>
                  </a:txBody>
                  <a:tcPr/>
                </a:tc>
              </a:tr>
            </a:tbl>
          </a:graphicData>
        </a:graphic>
      </p:graphicFrame>
      <p:sp>
        <p:nvSpPr>
          <p:cNvPr id="7" name="TextBox 6"/>
          <p:cNvSpPr txBox="1"/>
          <p:nvPr/>
        </p:nvSpPr>
        <p:spPr>
          <a:xfrm>
            <a:off x="611560" y="6165304"/>
            <a:ext cx="3600400" cy="369332"/>
          </a:xfrm>
          <a:prstGeom prst="rect">
            <a:avLst/>
          </a:prstGeom>
          <a:noFill/>
        </p:spPr>
        <p:txBody>
          <a:bodyPr wrap="square" rtlCol="0">
            <a:spAutoFit/>
          </a:bodyPr>
          <a:lstStyle/>
          <a:p>
            <a:r>
              <a:rPr lang="en-GB" dirty="0" smtClean="0"/>
              <a:t>Source: ONS</a:t>
            </a:r>
            <a:endParaRPr lang="en-GB" dirty="0"/>
          </a:p>
        </p:txBody>
      </p:sp>
    </p:spTree>
    <p:extLst>
      <p:ext uri="{BB962C8B-B14F-4D97-AF65-F5344CB8AC3E}">
        <p14:creationId xmlns:p14="http://schemas.microsoft.com/office/powerpoint/2010/main" val="1745054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6D06D8-DE5A-4349-B40C-EE3727B4996D}" type="slidenum">
              <a:rPr lang="en-GB" smtClean="0"/>
              <a:t>5</a:t>
            </a:fld>
            <a:endParaRPr lang="en-GB"/>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70534" cy="25705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4624"/>
            <a:ext cx="6264696" cy="669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764704"/>
            <a:ext cx="2304256" cy="646331"/>
          </a:xfrm>
          <a:prstGeom prst="rect">
            <a:avLst/>
          </a:prstGeom>
          <a:noFill/>
        </p:spPr>
        <p:txBody>
          <a:bodyPr wrap="square" rtlCol="0">
            <a:spAutoFit/>
          </a:bodyPr>
          <a:lstStyle/>
          <a:p>
            <a:r>
              <a:rPr lang="en-GB" dirty="0" smtClean="0"/>
              <a:t>Reds for Wandsworth  against England</a:t>
            </a:r>
            <a:endParaRPr lang="en-GB" dirty="0"/>
          </a:p>
        </p:txBody>
      </p:sp>
      <p:sp>
        <p:nvSpPr>
          <p:cNvPr id="3" name="TextBox 2"/>
          <p:cNvSpPr txBox="1"/>
          <p:nvPr/>
        </p:nvSpPr>
        <p:spPr>
          <a:xfrm>
            <a:off x="0" y="1556792"/>
            <a:ext cx="2699792" cy="3970318"/>
          </a:xfrm>
          <a:prstGeom prst="rect">
            <a:avLst/>
          </a:prstGeom>
          <a:noFill/>
        </p:spPr>
        <p:txBody>
          <a:bodyPr wrap="square" rtlCol="0">
            <a:spAutoFit/>
          </a:bodyPr>
          <a:lstStyle/>
          <a:p>
            <a:pPr marL="180975" indent="-180975">
              <a:buFont typeface="Arial" pitchFamily="34" charset="0"/>
              <a:buChar char="•"/>
            </a:pPr>
            <a:r>
              <a:rPr lang="en-GB" dirty="0" smtClean="0">
                <a:solidFill>
                  <a:srgbClr val="FF0000"/>
                </a:solidFill>
              </a:rPr>
              <a:t>Child Poverty</a:t>
            </a:r>
          </a:p>
          <a:p>
            <a:pPr marL="180975" indent="-180975">
              <a:buFont typeface="Arial" pitchFamily="34" charset="0"/>
              <a:buChar char="•"/>
            </a:pPr>
            <a:r>
              <a:rPr lang="en-GB" dirty="0" smtClean="0">
                <a:solidFill>
                  <a:srgbClr val="FF0000"/>
                </a:solidFill>
              </a:rPr>
              <a:t>Central Heating</a:t>
            </a:r>
          </a:p>
          <a:p>
            <a:pPr marL="180975" indent="-180975">
              <a:buFont typeface="Arial" pitchFamily="34" charset="0"/>
              <a:buChar char="•"/>
            </a:pPr>
            <a:r>
              <a:rPr lang="en-GB" dirty="0" smtClean="0">
                <a:solidFill>
                  <a:srgbClr val="FF0000"/>
                </a:solidFill>
              </a:rPr>
              <a:t>Overcrowding</a:t>
            </a:r>
          </a:p>
          <a:p>
            <a:pPr marL="180975" indent="-180975">
              <a:buFont typeface="Arial" pitchFamily="34" charset="0"/>
              <a:buChar char="•"/>
            </a:pPr>
            <a:r>
              <a:rPr lang="en-GB" dirty="0" smtClean="0">
                <a:solidFill>
                  <a:srgbClr val="FF0000"/>
                </a:solidFill>
              </a:rPr>
              <a:t>Pensioners living alone</a:t>
            </a:r>
          </a:p>
          <a:p>
            <a:pPr marL="180975" indent="-180975">
              <a:buFont typeface="Arial" pitchFamily="34" charset="0"/>
              <a:buChar char="•"/>
            </a:pPr>
            <a:r>
              <a:rPr lang="en-GB" dirty="0" smtClean="0">
                <a:solidFill>
                  <a:srgbClr val="FF0000"/>
                </a:solidFill>
              </a:rPr>
              <a:t>Older people in deprivation</a:t>
            </a:r>
          </a:p>
          <a:p>
            <a:pPr marL="180975" indent="-180975">
              <a:buFont typeface="Arial" pitchFamily="34" charset="0"/>
              <a:buChar char="•"/>
            </a:pPr>
            <a:r>
              <a:rPr lang="en-GB" dirty="0" smtClean="0">
                <a:solidFill>
                  <a:srgbClr val="FF0000"/>
                </a:solidFill>
              </a:rPr>
              <a:t>Emergency CHD</a:t>
            </a:r>
          </a:p>
          <a:p>
            <a:pPr marL="180975" indent="-180975">
              <a:buFont typeface="Arial" pitchFamily="34" charset="0"/>
              <a:buChar char="•"/>
            </a:pPr>
            <a:r>
              <a:rPr lang="en-GB" dirty="0" smtClean="0">
                <a:solidFill>
                  <a:srgbClr val="FF0000"/>
                </a:solidFill>
              </a:rPr>
              <a:t>Emergency COPD</a:t>
            </a:r>
          </a:p>
          <a:p>
            <a:pPr marL="180975" indent="-180975">
              <a:buFont typeface="Arial" pitchFamily="34" charset="0"/>
              <a:buChar char="•"/>
            </a:pPr>
            <a:r>
              <a:rPr lang="en-GB" dirty="0" smtClean="0">
                <a:solidFill>
                  <a:srgbClr val="FF0000"/>
                </a:solidFill>
              </a:rPr>
              <a:t>Cancer incidence</a:t>
            </a:r>
          </a:p>
          <a:p>
            <a:pPr marL="180975" indent="-180975">
              <a:buFont typeface="Arial" pitchFamily="34" charset="0"/>
              <a:buChar char="•"/>
            </a:pPr>
            <a:r>
              <a:rPr lang="en-GB" dirty="0" smtClean="0">
                <a:solidFill>
                  <a:srgbClr val="FF0000"/>
                </a:solidFill>
              </a:rPr>
              <a:t>Prostate cancer incidence</a:t>
            </a:r>
          </a:p>
          <a:p>
            <a:pPr marL="180975" indent="-180975">
              <a:buFont typeface="Arial" pitchFamily="34" charset="0"/>
              <a:buChar char="•"/>
            </a:pPr>
            <a:r>
              <a:rPr lang="en-GB" dirty="0" smtClean="0">
                <a:solidFill>
                  <a:srgbClr val="FF0000"/>
                </a:solidFill>
              </a:rPr>
              <a:t>Circulatory mortality under 75</a:t>
            </a:r>
          </a:p>
          <a:p>
            <a:endParaRPr lang="en-GB" dirty="0"/>
          </a:p>
        </p:txBody>
      </p:sp>
    </p:spTree>
    <p:extLst>
      <p:ext uri="{BB962C8B-B14F-4D97-AF65-F5344CB8AC3E}">
        <p14:creationId xmlns:p14="http://schemas.microsoft.com/office/powerpoint/2010/main" val="2377938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6290085"/>
            <a:ext cx="3857997" cy="5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058386434"/>
              </p:ext>
            </p:extLst>
          </p:nvPr>
        </p:nvGraphicFramePr>
        <p:xfrm>
          <a:off x="107504" y="6438091"/>
          <a:ext cx="4178300" cy="375285"/>
        </p:xfrm>
        <a:graphic>
          <a:graphicData uri="http://schemas.openxmlformats.org/drawingml/2006/table">
            <a:tbl>
              <a:tblPr>
                <a:tableStyleId>{5C22544A-7EE6-4342-B048-85BDC9FD1C3A}</a:tableStyleId>
              </a:tblPr>
              <a:tblGrid>
                <a:gridCol w="4178300"/>
              </a:tblGrid>
              <a:tr h="161925">
                <a:tc>
                  <a:txBody>
                    <a:bodyPr/>
                    <a:lstStyle/>
                    <a:p>
                      <a:pPr marL="0" indent="0" algn="l" fontAlgn="ctr">
                        <a:buFont typeface="Arial" pitchFamily="34" charset="0"/>
                        <a:buNone/>
                      </a:pPr>
                      <a:r>
                        <a:rPr lang="en-GB" sz="800" u="none" strike="noStrike" dirty="0" smtClean="0">
                          <a:effectLst/>
                          <a:latin typeface="Arial" pitchFamily="34" charset="0"/>
                          <a:cs typeface="Arial" pitchFamily="34" charset="0"/>
                        </a:rPr>
                        <a:t>*Standardised </a:t>
                      </a:r>
                      <a:r>
                        <a:rPr lang="en-GB" sz="800" u="none" strike="noStrike" dirty="0">
                          <a:effectLst/>
                          <a:latin typeface="Arial" pitchFamily="34" charset="0"/>
                          <a:cs typeface="Arial" pitchFamily="34" charset="0"/>
                        </a:rPr>
                        <a:t>Admission Ratio, ** Standardised Mortality </a:t>
                      </a:r>
                      <a:r>
                        <a:rPr lang="en-GB" sz="800" u="none" strike="noStrike" dirty="0" smtClean="0">
                          <a:effectLst/>
                          <a:latin typeface="Arial" pitchFamily="34" charset="0"/>
                          <a:cs typeface="Arial" pitchFamily="34" charset="0"/>
                        </a:rPr>
                        <a:t>Ratio</a:t>
                      </a:r>
                    </a:p>
                    <a:p>
                      <a:pPr marL="0" indent="0" algn="l" fontAlgn="ctr">
                        <a:buFont typeface="Arial" pitchFamily="34" charset="0"/>
                        <a:buNone/>
                      </a:pPr>
                      <a:r>
                        <a:rPr lang="en-GB" sz="800" u="none" strike="noStrike" baseline="30000" dirty="0" smtClean="0">
                          <a:effectLst/>
                          <a:latin typeface="Arial" pitchFamily="34" charset="0"/>
                          <a:cs typeface="Arial" pitchFamily="34" charset="0"/>
                        </a:rPr>
                        <a:t>+</a:t>
                      </a:r>
                      <a:r>
                        <a:rPr lang="en-GB" sz="800" u="none" strike="noStrike" baseline="0" dirty="0" smtClean="0">
                          <a:effectLst/>
                          <a:latin typeface="Arial" pitchFamily="34" charset="0"/>
                          <a:cs typeface="Arial" pitchFamily="34" charset="0"/>
                        </a:rPr>
                        <a:t>The Inner London rate is skewed due to the extremely high rate in Lambeth of 6131</a:t>
                      </a:r>
                    </a:p>
                    <a:p>
                      <a:pPr marL="171450" indent="-171450" algn="l" fontAlgn="ctr">
                        <a:buFont typeface="Arial" pitchFamily="34" charset="0"/>
                        <a:buChar char="•"/>
                      </a:pPr>
                      <a:endParaRPr lang="en-GB" sz="800" b="0" i="0" u="none" strike="noStrike" dirty="0">
                        <a:effectLst/>
                        <a:latin typeface="Arial" pitchFamily="34" charset="0"/>
                        <a:cs typeface="Arial" pitchFamily="34" charset="0"/>
                      </a:endParaRPr>
                    </a:p>
                  </a:txBody>
                  <a:tcPr marL="9525" marR="9525" marT="9525" marB="0" anchor="ctr">
                    <a:solidFill>
                      <a:schemeClr val="bg1"/>
                    </a:solidFill>
                  </a:tcPr>
                </a:tc>
              </a:tr>
            </a:tbl>
          </a:graphicData>
        </a:graphic>
      </p:graphicFrame>
      <p:sp>
        <p:nvSpPr>
          <p:cNvPr id="39" name="Title 1"/>
          <p:cNvSpPr>
            <a:spLocks noGrp="1"/>
          </p:cNvSpPr>
          <p:nvPr>
            <p:ph type="title"/>
          </p:nvPr>
        </p:nvSpPr>
        <p:spPr>
          <a:xfrm>
            <a:off x="57251" y="44624"/>
            <a:ext cx="9020818" cy="504056"/>
          </a:xfrm>
        </p:spPr>
        <p:txBody>
          <a:bodyPr>
            <a:normAutofit fontScale="90000"/>
          </a:bodyPr>
          <a:lstStyle/>
          <a:p>
            <a:r>
              <a:rPr lang="en-GB" dirty="0" smtClean="0"/>
              <a:t>Selected indicators against Inner London</a:t>
            </a:r>
            <a:endParaRPr lang="en-GB" dirty="0"/>
          </a:p>
        </p:txBody>
      </p:sp>
      <p:sp>
        <p:nvSpPr>
          <p:cNvPr id="40" name="Slide Number Placeholder 39"/>
          <p:cNvSpPr>
            <a:spLocks noGrp="1"/>
          </p:cNvSpPr>
          <p:nvPr>
            <p:ph type="sldNum" sz="quarter" idx="12"/>
          </p:nvPr>
        </p:nvSpPr>
        <p:spPr/>
        <p:txBody>
          <a:bodyPr/>
          <a:lstStyle/>
          <a:p>
            <a:fld id="{B56D06D8-DE5A-4349-B40C-EE3727B4996D}" type="slidenum">
              <a:rPr lang="en-GB" smtClean="0"/>
              <a:t>6</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725631467"/>
              </p:ext>
            </p:extLst>
          </p:nvPr>
        </p:nvGraphicFramePr>
        <p:xfrm>
          <a:off x="3779912" y="692696"/>
          <a:ext cx="5328592" cy="5539740"/>
        </p:xfrm>
        <a:graphic>
          <a:graphicData uri="http://schemas.openxmlformats.org/drawingml/2006/table">
            <a:tbl>
              <a:tblPr>
                <a:tableStyleId>{5C22544A-7EE6-4342-B048-85BDC9FD1C3A}</a:tableStyleId>
              </a:tblPr>
              <a:tblGrid>
                <a:gridCol w="5328592"/>
              </a:tblGrid>
              <a:tr h="190500">
                <a:tc>
                  <a:txBody>
                    <a:bodyPr/>
                    <a:lstStyle/>
                    <a:p>
                      <a:pPr algn="l" fontAlgn="ctr"/>
                      <a:r>
                        <a:rPr lang="en-GB" sz="1200" u="none" strike="noStrike" dirty="0">
                          <a:effectLst/>
                          <a:latin typeface="Arial" pitchFamily="34" charset="0"/>
                          <a:cs typeface="Arial" pitchFamily="34" charset="0"/>
                        </a:rPr>
                        <a:t>Income Deprivation (%)</a:t>
                      </a:r>
                      <a:endParaRPr lang="en-GB" sz="1200" b="0" i="0" u="none" strike="noStrike" dirty="0">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r>
                        <a:rPr lang="en-GB" sz="1200" u="none" strike="noStrike" dirty="0">
                          <a:effectLst/>
                          <a:latin typeface="Arial" pitchFamily="34" charset="0"/>
                          <a:cs typeface="Arial" pitchFamily="34" charset="0"/>
                        </a:rPr>
                        <a:t>Child Poverty (%)</a:t>
                      </a:r>
                      <a:endParaRPr lang="en-GB" sz="1200" b="0" i="0" u="none" strike="noStrike" dirty="0">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r>
                        <a:rPr lang="en-GB" sz="1200" u="none" strike="noStrike" dirty="0" smtClean="0">
                          <a:effectLst/>
                          <a:latin typeface="Arial" pitchFamily="34" charset="0"/>
                          <a:cs typeface="Arial" pitchFamily="34" charset="0"/>
                        </a:rPr>
                        <a:t>Households with central heating (%)</a:t>
                      </a:r>
                    </a:p>
                    <a:p>
                      <a:pPr algn="l" fontAlgn="ctr"/>
                      <a:r>
                        <a:rPr lang="en-GB" sz="1200" u="none" strike="noStrike" dirty="0" smtClean="0">
                          <a:effectLst/>
                          <a:latin typeface="Arial" pitchFamily="34" charset="0"/>
                          <a:cs typeface="Arial" pitchFamily="34" charset="0"/>
                        </a:rPr>
                        <a:t>Overcrowding (%)</a:t>
                      </a:r>
                    </a:p>
                    <a:p>
                      <a:pPr algn="l" fontAlgn="ctr"/>
                      <a:r>
                        <a:rPr lang="en-GB" sz="1200" u="none" strike="noStrike" dirty="0" smtClean="0">
                          <a:effectLst/>
                          <a:latin typeface="Arial" pitchFamily="34" charset="0"/>
                          <a:cs typeface="Arial" pitchFamily="34" charset="0"/>
                        </a:rPr>
                        <a:t>Pensioners living alone (%)</a:t>
                      </a:r>
                    </a:p>
                    <a:p>
                      <a:pPr algn="l" fontAlgn="ctr"/>
                      <a:r>
                        <a:rPr lang="en-GB" sz="1200" u="none" strike="noStrike" dirty="0" smtClean="0">
                          <a:effectLst/>
                          <a:latin typeface="Arial" pitchFamily="34" charset="0"/>
                          <a:cs typeface="Arial" pitchFamily="34" charset="0"/>
                        </a:rPr>
                        <a:t>Older People in Deprivation (%)</a:t>
                      </a:r>
                    </a:p>
                    <a:p>
                      <a:pPr algn="l" fontAlgn="ctr"/>
                      <a:endParaRPr lang="en-GB" sz="1200" u="none" strike="noStrike" dirty="0" smtClean="0">
                        <a:effectLst/>
                        <a:latin typeface="Arial" pitchFamily="34" charset="0"/>
                        <a:cs typeface="Arial" pitchFamily="34" charset="0"/>
                      </a:endParaRPr>
                    </a:p>
                    <a:p>
                      <a:pPr algn="l" fontAlgn="ctr"/>
                      <a:r>
                        <a:rPr lang="en-GB" sz="1200" u="none" strike="noStrike" dirty="0" smtClean="0">
                          <a:effectLst/>
                          <a:latin typeface="Arial" pitchFamily="34" charset="0"/>
                          <a:cs typeface="Arial" pitchFamily="34" charset="0"/>
                        </a:rPr>
                        <a:t>Hospital </a:t>
                      </a:r>
                      <a:r>
                        <a:rPr lang="en-GB" sz="1200" u="none" strike="noStrike" dirty="0">
                          <a:effectLst/>
                          <a:latin typeface="Arial" pitchFamily="34" charset="0"/>
                          <a:cs typeface="Arial" pitchFamily="34" charset="0"/>
                        </a:rPr>
                        <a:t>stays for self harm (SAR*)</a:t>
                      </a:r>
                      <a:endParaRPr lang="en-GB" sz="1200" b="0" i="0" u="none" strike="noStrike" dirty="0">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r>
                        <a:rPr lang="en-GB" sz="1200" u="none" strike="noStrike">
                          <a:effectLst/>
                          <a:latin typeface="Arial" pitchFamily="34" charset="0"/>
                          <a:cs typeface="Arial" pitchFamily="34" charset="0"/>
                        </a:rPr>
                        <a:t>Hospital stays for alcohol related harm (SAR*)</a:t>
                      </a:r>
                      <a:endParaRPr lang="en-GB" sz="1200" b="0" i="0" u="none" strike="noStrike">
                        <a:effectLst/>
                        <a:latin typeface="Arial" pitchFamily="34" charset="0"/>
                        <a:cs typeface="Arial" pitchFamily="34" charset="0"/>
                      </a:endParaRPr>
                    </a:p>
                  </a:txBody>
                  <a:tcPr marL="9525" marR="9525" marT="9525" marB="0" anchor="ctr">
                    <a:solidFill>
                      <a:schemeClr val="bg1"/>
                    </a:solidFill>
                  </a:tcPr>
                </a:tc>
              </a:tr>
              <a:tr h="228600">
                <a:tc>
                  <a:txBody>
                    <a:bodyPr/>
                    <a:lstStyle/>
                    <a:p>
                      <a:pPr algn="l" fontAlgn="ctr"/>
                      <a:r>
                        <a:rPr lang="it-IT" sz="1200" u="none" strike="noStrike" dirty="0">
                          <a:effectLst/>
                          <a:latin typeface="Arial" pitchFamily="34" charset="0"/>
                          <a:cs typeface="Arial" pitchFamily="34" charset="0"/>
                        </a:rPr>
                        <a:t>Chlamydia Diagnoses (15-24) per 100,000</a:t>
                      </a:r>
                      <a:r>
                        <a:rPr lang="it-IT" sz="1200" u="none" strike="noStrike" baseline="30000" dirty="0">
                          <a:effectLst/>
                          <a:latin typeface="Arial" pitchFamily="34" charset="0"/>
                          <a:cs typeface="Arial" pitchFamily="34" charset="0"/>
                        </a:rPr>
                        <a:t>+</a:t>
                      </a:r>
                      <a:endParaRPr lang="it-IT" sz="1200" b="0" i="0" u="none" strike="noStrike" dirty="0">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r>
                        <a:rPr lang="en-GB" sz="1200" u="none" strike="noStrike" dirty="0">
                          <a:effectLst/>
                          <a:latin typeface="Arial" pitchFamily="34" charset="0"/>
                          <a:cs typeface="Arial" pitchFamily="34" charset="0"/>
                        </a:rPr>
                        <a:t>Emergency </a:t>
                      </a:r>
                      <a:r>
                        <a:rPr lang="en-GB" sz="1200" u="none" strike="noStrike" dirty="0" smtClean="0">
                          <a:effectLst/>
                          <a:latin typeface="Arial" pitchFamily="34" charset="0"/>
                          <a:cs typeface="Arial" pitchFamily="34" charset="0"/>
                        </a:rPr>
                        <a:t>admissions </a:t>
                      </a:r>
                      <a:r>
                        <a:rPr lang="en-GB" sz="1200" u="none" strike="noStrike" dirty="0">
                          <a:effectLst/>
                          <a:latin typeface="Arial" pitchFamily="34" charset="0"/>
                          <a:cs typeface="Arial" pitchFamily="34" charset="0"/>
                        </a:rPr>
                        <a:t>for hip fracture in 65+ (SAR*)</a:t>
                      </a:r>
                      <a:endParaRPr lang="en-GB" sz="1200" b="0" i="0" u="none" strike="noStrike" dirty="0">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r>
                        <a:rPr lang="en-GB" sz="1200" u="none" strike="noStrike" dirty="0">
                          <a:effectLst/>
                          <a:latin typeface="Arial" pitchFamily="34" charset="0"/>
                          <a:cs typeface="Arial" pitchFamily="34" charset="0"/>
                        </a:rPr>
                        <a:t>Emergency </a:t>
                      </a:r>
                      <a:r>
                        <a:rPr lang="en-GB" sz="1200" u="none" strike="noStrike" dirty="0" smtClean="0">
                          <a:effectLst/>
                          <a:latin typeface="Arial" pitchFamily="34" charset="0"/>
                          <a:cs typeface="Arial" pitchFamily="34" charset="0"/>
                        </a:rPr>
                        <a:t>admissions </a:t>
                      </a:r>
                      <a:r>
                        <a:rPr lang="en-GB" sz="1200" u="none" strike="noStrike" dirty="0">
                          <a:effectLst/>
                          <a:latin typeface="Arial" pitchFamily="34" charset="0"/>
                          <a:cs typeface="Arial" pitchFamily="34" charset="0"/>
                        </a:rPr>
                        <a:t>for Chronic Obstructive Pulmonary </a:t>
                      </a:r>
                      <a:r>
                        <a:rPr lang="en-GB" sz="1200" u="none" strike="noStrike" dirty="0" smtClean="0">
                          <a:effectLst/>
                          <a:latin typeface="Arial" pitchFamily="34" charset="0"/>
                          <a:cs typeface="Arial" pitchFamily="34" charset="0"/>
                        </a:rPr>
                        <a:t>Disease</a:t>
                      </a:r>
                      <a:r>
                        <a:rPr lang="en-GB" sz="1200" u="none" strike="noStrike" baseline="0" dirty="0" smtClean="0">
                          <a:effectLst/>
                          <a:latin typeface="Arial" pitchFamily="34" charset="0"/>
                          <a:cs typeface="Arial" pitchFamily="34" charset="0"/>
                        </a:rPr>
                        <a:t> </a:t>
                      </a:r>
                      <a:r>
                        <a:rPr lang="en-GB" sz="1200" u="none" strike="noStrike" dirty="0" smtClean="0">
                          <a:effectLst/>
                          <a:latin typeface="Arial" pitchFamily="34" charset="0"/>
                          <a:cs typeface="Arial" pitchFamily="34" charset="0"/>
                        </a:rPr>
                        <a:t>(SAR</a:t>
                      </a:r>
                      <a:r>
                        <a:rPr lang="en-GB" sz="1200" u="none" strike="noStrike" dirty="0">
                          <a:effectLst/>
                          <a:latin typeface="Arial" pitchFamily="34" charset="0"/>
                          <a:cs typeface="Arial" pitchFamily="34" charset="0"/>
                        </a:rPr>
                        <a:t>)</a:t>
                      </a:r>
                      <a:endParaRPr lang="en-GB" sz="1200" b="0" i="0" u="none" strike="noStrike" dirty="0">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endParaRPr lang="en-GB" sz="1200" u="none" strike="noStrike" dirty="0" smtClean="0">
                        <a:effectLst/>
                        <a:latin typeface="Arial" pitchFamily="34" charset="0"/>
                        <a:cs typeface="Arial" pitchFamily="34" charset="0"/>
                      </a:endParaRPr>
                    </a:p>
                    <a:p>
                      <a:pPr algn="l" fontAlgn="ctr"/>
                      <a:r>
                        <a:rPr lang="en-GB" sz="1200" u="none" strike="noStrike" dirty="0" smtClean="0">
                          <a:effectLst/>
                          <a:latin typeface="Arial" pitchFamily="34" charset="0"/>
                          <a:cs typeface="Arial" pitchFamily="34" charset="0"/>
                        </a:rPr>
                        <a:t>Incidence </a:t>
                      </a:r>
                      <a:r>
                        <a:rPr lang="en-GB" sz="1200" u="none" strike="noStrike" dirty="0">
                          <a:effectLst/>
                          <a:latin typeface="Arial" pitchFamily="34" charset="0"/>
                          <a:cs typeface="Arial" pitchFamily="34" charset="0"/>
                        </a:rPr>
                        <a:t>of all cancer (SRR)</a:t>
                      </a:r>
                      <a:endParaRPr lang="en-GB" sz="1200" b="0" i="0" u="none" strike="noStrike" dirty="0">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r>
                        <a:rPr lang="en-GB" sz="1200" u="none" strike="noStrike" dirty="0">
                          <a:effectLst/>
                          <a:latin typeface="Arial" pitchFamily="34" charset="0"/>
                          <a:cs typeface="Arial" pitchFamily="34" charset="0"/>
                        </a:rPr>
                        <a:t>Incidence of breast cancer (SRR)</a:t>
                      </a:r>
                      <a:endParaRPr lang="en-GB" sz="1200" b="0" i="0" u="none" strike="noStrike" dirty="0">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r>
                        <a:rPr lang="en-GB" sz="1200" u="none" strike="noStrike">
                          <a:effectLst/>
                          <a:latin typeface="Arial" pitchFamily="34" charset="0"/>
                          <a:cs typeface="Arial" pitchFamily="34" charset="0"/>
                        </a:rPr>
                        <a:t>Incidence of colorectal cancer (SRR)</a:t>
                      </a:r>
                      <a:endParaRPr lang="en-GB" sz="1200" b="0" i="0" u="none" strike="noStrike">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r>
                        <a:rPr lang="en-GB" sz="1200" u="none" strike="noStrike">
                          <a:effectLst/>
                          <a:latin typeface="Arial" pitchFamily="34" charset="0"/>
                          <a:cs typeface="Arial" pitchFamily="34" charset="0"/>
                        </a:rPr>
                        <a:t>Incidence of lung cancer (SRR)</a:t>
                      </a:r>
                      <a:endParaRPr lang="en-GB" sz="1200" b="0" i="0" u="none" strike="noStrike">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r>
                        <a:rPr lang="en-GB" sz="1200" u="none" strike="noStrike">
                          <a:effectLst/>
                          <a:latin typeface="Arial" pitchFamily="34" charset="0"/>
                          <a:cs typeface="Arial" pitchFamily="34" charset="0"/>
                        </a:rPr>
                        <a:t>Incidence of prostate cancer (SRR)</a:t>
                      </a:r>
                      <a:endParaRPr lang="en-GB" sz="1200" b="0" i="0" u="none" strike="noStrike">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endParaRPr lang="en-GB" sz="1200" u="none" strike="noStrike" dirty="0" smtClean="0">
                        <a:effectLst/>
                        <a:latin typeface="Arial" pitchFamily="34" charset="0"/>
                        <a:cs typeface="Arial" pitchFamily="34" charset="0"/>
                      </a:endParaRPr>
                    </a:p>
                    <a:p>
                      <a:pPr algn="l" fontAlgn="ctr"/>
                      <a:r>
                        <a:rPr lang="en-GB" sz="1200" u="none" strike="noStrike" dirty="0" smtClean="0">
                          <a:effectLst/>
                          <a:latin typeface="Arial" pitchFamily="34" charset="0"/>
                          <a:cs typeface="Arial" pitchFamily="34" charset="0"/>
                        </a:rPr>
                        <a:t>Deaths </a:t>
                      </a:r>
                      <a:r>
                        <a:rPr lang="en-GB" sz="1200" u="none" strike="noStrike" dirty="0">
                          <a:effectLst/>
                          <a:latin typeface="Arial" pitchFamily="34" charset="0"/>
                          <a:cs typeface="Arial" pitchFamily="34" charset="0"/>
                        </a:rPr>
                        <a:t>from all causes, under 75 years (SMR**)</a:t>
                      </a:r>
                      <a:endParaRPr lang="en-GB" sz="1200" b="0" i="0" u="none" strike="noStrike" dirty="0">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r>
                        <a:rPr lang="en-GB" sz="1200" u="none" strike="noStrike" dirty="0">
                          <a:effectLst/>
                          <a:latin typeface="Arial" pitchFamily="34" charset="0"/>
                          <a:cs typeface="Arial" pitchFamily="34" charset="0"/>
                        </a:rPr>
                        <a:t>Deaths from all cancer, under 75 years (SMR**)</a:t>
                      </a:r>
                      <a:endParaRPr lang="en-GB" sz="1200" b="0" i="0" u="none" strike="noStrike" dirty="0">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r>
                        <a:rPr lang="en-GB" sz="1200" u="none" strike="noStrike" dirty="0">
                          <a:effectLst/>
                          <a:latin typeface="Arial" pitchFamily="34" charset="0"/>
                          <a:cs typeface="Arial" pitchFamily="34" charset="0"/>
                        </a:rPr>
                        <a:t>Deaths from circulatory disease, under 75 years (SMR**)</a:t>
                      </a:r>
                      <a:endParaRPr lang="en-GB" sz="1200" b="0" i="0" u="none" strike="noStrike" dirty="0">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r>
                        <a:rPr lang="en-GB" sz="1200" u="none" strike="noStrike" dirty="0">
                          <a:effectLst/>
                          <a:latin typeface="Arial" pitchFamily="34" charset="0"/>
                          <a:cs typeface="Arial" pitchFamily="34" charset="0"/>
                        </a:rPr>
                        <a:t>Deaths from coronary heart disease, under 75 years (SMR**)</a:t>
                      </a:r>
                      <a:endParaRPr lang="en-GB" sz="1200" b="0" i="0" u="none" strike="noStrike" dirty="0">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endParaRPr lang="en-GB" sz="1200" u="none" strike="noStrike" dirty="0" smtClean="0">
                        <a:effectLst/>
                        <a:latin typeface="Arial" pitchFamily="34" charset="0"/>
                        <a:cs typeface="Arial" pitchFamily="34" charset="0"/>
                      </a:endParaRPr>
                    </a:p>
                    <a:p>
                      <a:pPr algn="l" fontAlgn="ctr"/>
                      <a:r>
                        <a:rPr lang="en-GB" sz="1200" u="none" strike="noStrike" dirty="0" smtClean="0">
                          <a:effectLst/>
                          <a:latin typeface="Arial" pitchFamily="34" charset="0"/>
                          <a:cs typeface="Arial" pitchFamily="34" charset="0"/>
                        </a:rPr>
                        <a:t>Deaths </a:t>
                      </a:r>
                      <a:r>
                        <a:rPr lang="en-GB" sz="1200" u="none" strike="noStrike" dirty="0">
                          <a:effectLst/>
                          <a:latin typeface="Arial" pitchFamily="34" charset="0"/>
                          <a:cs typeface="Arial" pitchFamily="34" charset="0"/>
                        </a:rPr>
                        <a:t>from all causes, all ages (SMR)</a:t>
                      </a:r>
                      <a:endParaRPr lang="en-GB" sz="1200" b="0" i="0" u="none" strike="noStrike" dirty="0">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r>
                        <a:rPr lang="en-GB" sz="1200" u="none" strike="noStrike">
                          <a:effectLst/>
                          <a:latin typeface="Arial" pitchFamily="34" charset="0"/>
                          <a:cs typeface="Arial" pitchFamily="34" charset="0"/>
                        </a:rPr>
                        <a:t>Deaths from all cancer, all ages (SMR)</a:t>
                      </a:r>
                      <a:endParaRPr lang="en-GB" sz="1200" b="0" i="0" u="none" strike="noStrike">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r>
                        <a:rPr lang="en-GB" sz="1200" u="none" strike="noStrike">
                          <a:effectLst/>
                          <a:latin typeface="Arial" pitchFamily="34" charset="0"/>
                          <a:cs typeface="Arial" pitchFamily="34" charset="0"/>
                        </a:rPr>
                        <a:t>Deaths from circulatory disease, all ages (SMR)</a:t>
                      </a:r>
                      <a:endParaRPr lang="en-GB" sz="1200" b="0" i="0" u="none" strike="noStrike">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ctr"/>
                      <a:r>
                        <a:rPr lang="en-GB" sz="1200" u="none" strike="noStrike">
                          <a:effectLst/>
                          <a:latin typeface="Arial" pitchFamily="34" charset="0"/>
                          <a:cs typeface="Arial" pitchFamily="34" charset="0"/>
                        </a:rPr>
                        <a:t>Deaths from coronary heart disease, all ages (SMR)</a:t>
                      </a:r>
                      <a:endParaRPr lang="en-GB" sz="1200" b="0" i="0" u="none" strike="noStrike">
                        <a:effectLst/>
                        <a:latin typeface="Arial" pitchFamily="34" charset="0"/>
                        <a:cs typeface="Arial" pitchFamily="34" charset="0"/>
                      </a:endParaRPr>
                    </a:p>
                  </a:txBody>
                  <a:tcPr marL="9525" marR="9525" marT="9525" marB="0" anchor="ctr">
                    <a:solidFill>
                      <a:schemeClr val="bg1"/>
                    </a:solidFill>
                  </a:tcPr>
                </a:tc>
              </a:tr>
              <a:tr h="190500">
                <a:tc>
                  <a:txBody>
                    <a:bodyPr/>
                    <a:lstStyle/>
                    <a:p>
                      <a:pPr algn="l" fontAlgn="b"/>
                      <a:r>
                        <a:rPr lang="en-GB" sz="1200" u="none" strike="noStrike" dirty="0">
                          <a:effectLst/>
                          <a:latin typeface="Arial" pitchFamily="34" charset="0"/>
                          <a:cs typeface="Arial" pitchFamily="34" charset="0"/>
                        </a:rPr>
                        <a:t>Excess Winter Deaths Index</a:t>
                      </a:r>
                      <a:endParaRPr lang="en-GB" sz="1200" b="0" i="0" u="none" strike="noStrike" dirty="0">
                        <a:effectLst/>
                        <a:latin typeface="Arial" pitchFamily="34" charset="0"/>
                        <a:cs typeface="Arial" pitchFamily="34" charset="0"/>
                      </a:endParaRPr>
                    </a:p>
                  </a:txBody>
                  <a:tcPr marL="9525" marR="9525" marT="9525" marB="0" anchor="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04894840"/>
              </p:ext>
            </p:extLst>
          </p:nvPr>
        </p:nvGraphicFramePr>
        <p:xfrm>
          <a:off x="87536" y="692696"/>
          <a:ext cx="2108200" cy="5539740"/>
        </p:xfrm>
        <a:graphic>
          <a:graphicData uri="http://schemas.openxmlformats.org/drawingml/2006/table">
            <a:tbl>
              <a:tblPr>
                <a:tableStyleId>{5C22544A-7EE6-4342-B048-85BDC9FD1C3A}</a:tableStyleId>
              </a:tblPr>
              <a:tblGrid>
                <a:gridCol w="1017642"/>
                <a:gridCol w="1090558"/>
              </a:tblGrid>
              <a:tr h="190500">
                <a:tc>
                  <a:txBody>
                    <a:bodyPr/>
                    <a:lstStyle/>
                    <a:p>
                      <a:pPr algn="r" fontAlgn="ctr"/>
                      <a:r>
                        <a:rPr lang="en-GB" sz="1200" u="none" strike="noStrike" dirty="0">
                          <a:effectLst/>
                          <a:latin typeface="Arial" pitchFamily="34" charset="0"/>
                          <a:cs typeface="Arial" pitchFamily="34" charset="0"/>
                        </a:rPr>
                        <a:t>14.5</a:t>
                      </a:r>
                      <a:endParaRPr lang="en-GB" sz="1200" b="1" i="1" u="none" strike="noStrike" dirty="0">
                        <a:effectLst/>
                        <a:latin typeface="Arial" pitchFamily="34" charset="0"/>
                        <a:cs typeface="Arial" pitchFamily="34" charset="0"/>
                      </a:endParaRPr>
                    </a:p>
                  </a:txBody>
                  <a:tcPr marL="9525" marR="9525" marT="9525" marB="0" anchor="ctr">
                    <a:noFill/>
                  </a:tcPr>
                </a:tc>
                <a:tc>
                  <a:txBody>
                    <a:bodyPr/>
                    <a:lstStyle/>
                    <a:p>
                      <a:pPr algn="r" fontAlgn="ctr"/>
                      <a:r>
                        <a:rPr lang="en-GB" sz="1200" u="none" strike="noStrike" dirty="0">
                          <a:effectLst/>
                          <a:latin typeface="Arial" pitchFamily="34" charset="0"/>
                          <a:cs typeface="Arial" pitchFamily="34" charset="0"/>
                        </a:rPr>
                        <a:t>21.1</a:t>
                      </a:r>
                      <a:endParaRPr lang="en-GB" sz="1200" b="1" i="1" u="none" strike="noStrike" dirty="0">
                        <a:effectLst/>
                        <a:latin typeface="Arial" pitchFamily="34" charset="0"/>
                        <a:cs typeface="Arial" pitchFamily="34" charset="0"/>
                      </a:endParaRPr>
                    </a:p>
                  </a:txBody>
                  <a:tcPr marL="9525" marR="9525" marT="9525" marB="0" anchor="ctr">
                    <a:noFill/>
                  </a:tcPr>
                </a:tc>
              </a:tr>
              <a:tr h="190500">
                <a:tc>
                  <a:txBody>
                    <a:bodyPr/>
                    <a:lstStyle/>
                    <a:p>
                      <a:pPr algn="r" fontAlgn="ctr"/>
                      <a:r>
                        <a:rPr lang="en-GB" sz="1200" u="none" strike="noStrike" dirty="0" smtClean="0">
                          <a:effectLst/>
                          <a:latin typeface="Arial" pitchFamily="34" charset="0"/>
                          <a:cs typeface="Arial" pitchFamily="34" charset="0"/>
                        </a:rPr>
                        <a:t>28.3</a:t>
                      </a:r>
                    </a:p>
                  </a:txBody>
                  <a:tcPr marL="9525" marR="9525" marT="9525" marB="0" anchor="ctr">
                    <a:noFill/>
                  </a:tcPr>
                </a:tc>
                <a:tc>
                  <a:txBody>
                    <a:bodyPr/>
                    <a:lstStyle/>
                    <a:p>
                      <a:pPr algn="r" fontAlgn="ctr"/>
                      <a:r>
                        <a:rPr lang="en-GB" sz="1200" u="none" strike="noStrike" dirty="0">
                          <a:effectLst/>
                          <a:latin typeface="Arial" pitchFamily="34" charset="0"/>
                          <a:cs typeface="Arial" pitchFamily="34" charset="0"/>
                        </a:rPr>
                        <a:t>39.4</a:t>
                      </a:r>
                      <a:endParaRPr lang="en-GB" sz="1200" b="1" i="1" u="none" strike="noStrike" dirty="0">
                        <a:effectLst/>
                        <a:latin typeface="Arial" pitchFamily="34" charset="0"/>
                        <a:cs typeface="Arial" pitchFamily="34" charset="0"/>
                      </a:endParaRPr>
                    </a:p>
                  </a:txBody>
                  <a:tcPr marL="9525" marR="9525" marT="9525" marB="0" anchor="ctr">
                    <a:noFill/>
                  </a:tcPr>
                </a:tc>
              </a:tr>
              <a:tr h="190500">
                <a:tc>
                  <a:txBody>
                    <a:bodyPr/>
                    <a:lstStyle/>
                    <a:p>
                      <a:pPr algn="r" fontAlgn="ctr"/>
                      <a:r>
                        <a:rPr lang="en-GB" sz="1200" u="none" strike="noStrike" dirty="0" smtClean="0">
                          <a:effectLst/>
                          <a:latin typeface="Arial" pitchFamily="34" charset="0"/>
                          <a:cs typeface="Arial" pitchFamily="34" charset="0"/>
                        </a:rPr>
                        <a:t>97.1</a:t>
                      </a:r>
                    </a:p>
                    <a:p>
                      <a:pPr algn="r" fontAlgn="ctr"/>
                      <a:r>
                        <a:rPr lang="en-GB" sz="1200" u="none" strike="noStrike" dirty="0" smtClean="0">
                          <a:effectLst/>
                          <a:latin typeface="Arial" pitchFamily="34" charset="0"/>
                          <a:cs typeface="Arial" pitchFamily="34" charset="0"/>
                        </a:rPr>
                        <a:t>20.1</a:t>
                      </a:r>
                    </a:p>
                    <a:p>
                      <a:pPr algn="r" fontAlgn="ctr"/>
                      <a:r>
                        <a:rPr lang="en-GB" sz="1200" u="none" strike="noStrike" dirty="0" smtClean="0">
                          <a:effectLst/>
                          <a:latin typeface="Arial" pitchFamily="34" charset="0"/>
                          <a:cs typeface="Arial" pitchFamily="34" charset="0"/>
                        </a:rPr>
                        <a:t>38.6</a:t>
                      </a:r>
                    </a:p>
                    <a:p>
                      <a:pPr algn="r" fontAlgn="ctr"/>
                      <a:r>
                        <a:rPr lang="en-GB" sz="1200" u="none" strike="noStrike" dirty="0" smtClean="0">
                          <a:effectLst/>
                          <a:latin typeface="Arial" pitchFamily="34" charset="0"/>
                          <a:cs typeface="Arial" pitchFamily="34" charset="0"/>
                        </a:rPr>
                        <a:t>26.4</a:t>
                      </a:r>
                    </a:p>
                    <a:p>
                      <a:pPr algn="r" fontAlgn="ctr"/>
                      <a:endParaRPr lang="en-GB" sz="1200" u="none" strike="noStrike" dirty="0" smtClean="0">
                        <a:effectLst/>
                        <a:latin typeface="Arial" pitchFamily="34" charset="0"/>
                        <a:cs typeface="Arial" pitchFamily="34" charset="0"/>
                      </a:endParaRPr>
                    </a:p>
                    <a:p>
                      <a:pPr algn="r" fontAlgn="ctr"/>
                      <a:r>
                        <a:rPr lang="en-GB" sz="1200" u="none" strike="noStrike" dirty="0" smtClean="0">
                          <a:effectLst/>
                          <a:latin typeface="Arial" pitchFamily="34" charset="0"/>
                          <a:cs typeface="Arial" pitchFamily="34" charset="0"/>
                        </a:rPr>
                        <a:t>33.3</a:t>
                      </a:r>
                      <a:endParaRPr lang="en-GB" sz="1200" b="1" i="1" u="none" strike="noStrike" dirty="0">
                        <a:effectLst/>
                        <a:latin typeface="Arial" pitchFamily="34" charset="0"/>
                        <a:cs typeface="Arial" pitchFamily="34" charset="0"/>
                      </a:endParaRPr>
                    </a:p>
                  </a:txBody>
                  <a:tcPr marL="9525" marR="9525" marT="9525" marB="0" anchor="ctr">
                    <a:noFill/>
                  </a:tcPr>
                </a:tc>
                <a:tc>
                  <a:txBody>
                    <a:bodyPr/>
                    <a:lstStyle/>
                    <a:p>
                      <a:pPr algn="r" fontAlgn="ctr"/>
                      <a:r>
                        <a:rPr lang="en-GB" sz="1200" u="none" strike="noStrike" dirty="0" smtClean="0">
                          <a:effectLst/>
                          <a:latin typeface="Arial" pitchFamily="34" charset="0"/>
                          <a:cs typeface="Arial" pitchFamily="34" charset="0"/>
                        </a:rPr>
                        <a:t>96.7</a:t>
                      </a:r>
                    </a:p>
                    <a:p>
                      <a:pPr algn="r" fontAlgn="ctr"/>
                      <a:r>
                        <a:rPr lang="en-GB" sz="1200" u="none" strike="noStrike" dirty="0" smtClean="0">
                          <a:effectLst/>
                          <a:latin typeface="Arial" pitchFamily="34" charset="0"/>
                          <a:cs typeface="Arial" pitchFamily="34" charset="0"/>
                        </a:rPr>
                        <a:t>28.7</a:t>
                      </a:r>
                    </a:p>
                    <a:p>
                      <a:pPr algn="r" fontAlgn="ctr"/>
                      <a:r>
                        <a:rPr lang="en-GB" sz="1200" u="none" strike="noStrike" dirty="0" smtClean="0">
                          <a:effectLst/>
                          <a:latin typeface="Arial" pitchFamily="34" charset="0"/>
                          <a:cs typeface="Arial" pitchFamily="34" charset="0"/>
                        </a:rPr>
                        <a:t>41.6</a:t>
                      </a:r>
                    </a:p>
                    <a:p>
                      <a:pPr algn="r" fontAlgn="ctr"/>
                      <a:r>
                        <a:rPr lang="en-GB" sz="1200" u="none" strike="noStrike" dirty="0" smtClean="0">
                          <a:effectLst/>
                          <a:latin typeface="Arial" pitchFamily="34" charset="0"/>
                          <a:cs typeface="Arial" pitchFamily="34" charset="0"/>
                        </a:rPr>
                        <a:t>31.8</a:t>
                      </a:r>
                    </a:p>
                    <a:p>
                      <a:pPr algn="r" fontAlgn="ctr"/>
                      <a:endParaRPr lang="en-GB" sz="1200" u="none" strike="noStrike" dirty="0" smtClean="0">
                        <a:effectLst/>
                        <a:latin typeface="Arial" pitchFamily="34" charset="0"/>
                        <a:cs typeface="Arial" pitchFamily="34" charset="0"/>
                      </a:endParaRPr>
                    </a:p>
                    <a:p>
                      <a:pPr algn="r" fontAlgn="ctr"/>
                      <a:r>
                        <a:rPr lang="en-GB" sz="1200" u="none" strike="noStrike" dirty="0" smtClean="0">
                          <a:effectLst/>
                          <a:latin typeface="Arial" pitchFamily="34" charset="0"/>
                          <a:cs typeface="Arial" pitchFamily="34" charset="0"/>
                        </a:rPr>
                        <a:t>43.1</a:t>
                      </a:r>
                      <a:endParaRPr lang="en-GB" sz="1200" b="1" i="1" u="none" strike="noStrike" dirty="0">
                        <a:effectLst/>
                        <a:latin typeface="Arial" pitchFamily="34" charset="0"/>
                        <a:cs typeface="Arial" pitchFamily="34" charset="0"/>
                      </a:endParaRPr>
                    </a:p>
                  </a:txBody>
                  <a:tcPr marL="9525" marR="9525" marT="9525" marB="0" anchor="ctr">
                    <a:noFill/>
                  </a:tcPr>
                </a:tc>
              </a:tr>
              <a:tr h="190500">
                <a:tc>
                  <a:txBody>
                    <a:bodyPr/>
                    <a:lstStyle/>
                    <a:p>
                      <a:pPr algn="r" fontAlgn="ctr"/>
                      <a:r>
                        <a:rPr lang="en-GB" sz="1200" u="none" strike="noStrike">
                          <a:effectLst/>
                          <a:latin typeface="Arial" pitchFamily="34" charset="0"/>
                          <a:cs typeface="Arial" pitchFamily="34" charset="0"/>
                        </a:rPr>
                        <a:t>84.9</a:t>
                      </a:r>
                      <a:endParaRPr lang="en-GB" sz="1200" b="1" i="1" u="none" strike="noStrike">
                        <a:effectLst/>
                        <a:latin typeface="Arial" pitchFamily="34" charset="0"/>
                        <a:cs typeface="Arial" pitchFamily="34" charset="0"/>
                      </a:endParaRPr>
                    </a:p>
                  </a:txBody>
                  <a:tcPr marL="9525" marR="9525" marT="9525" marB="0" anchor="ctr">
                    <a:noFill/>
                  </a:tcPr>
                </a:tc>
                <a:tc>
                  <a:txBody>
                    <a:bodyPr/>
                    <a:lstStyle/>
                    <a:p>
                      <a:pPr algn="r" fontAlgn="ctr"/>
                      <a:r>
                        <a:rPr lang="en-GB" sz="1200" u="none" strike="noStrike">
                          <a:effectLst/>
                          <a:latin typeface="Arial" pitchFamily="34" charset="0"/>
                          <a:cs typeface="Arial" pitchFamily="34" charset="0"/>
                        </a:rPr>
                        <a:t>93.6</a:t>
                      </a:r>
                      <a:endParaRPr lang="en-GB" sz="1200" b="1" i="1" u="none" strike="noStrike">
                        <a:effectLst/>
                        <a:latin typeface="Arial" pitchFamily="34" charset="0"/>
                        <a:cs typeface="Arial" pitchFamily="34" charset="0"/>
                      </a:endParaRPr>
                    </a:p>
                  </a:txBody>
                  <a:tcPr marL="9525" marR="9525" marT="9525" marB="0" anchor="ctr">
                    <a:noFill/>
                  </a:tcPr>
                </a:tc>
              </a:tr>
              <a:tr h="228600">
                <a:tc>
                  <a:txBody>
                    <a:bodyPr/>
                    <a:lstStyle/>
                    <a:p>
                      <a:pPr algn="r" fontAlgn="ctr"/>
                      <a:r>
                        <a:rPr lang="en-GB" sz="1200" u="none" strike="noStrike" dirty="0">
                          <a:effectLst/>
                          <a:latin typeface="Arial" pitchFamily="34" charset="0"/>
                          <a:cs typeface="Arial" pitchFamily="34" charset="0"/>
                        </a:rPr>
                        <a:t>2787.0</a:t>
                      </a:r>
                      <a:endParaRPr lang="en-GB" sz="1200" b="1" i="1" u="none" strike="noStrike" dirty="0">
                        <a:effectLst/>
                        <a:latin typeface="Arial" pitchFamily="34" charset="0"/>
                        <a:cs typeface="Arial" pitchFamily="34" charset="0"/>
                      </a:endParaRPr>
                    </a:p>
                  </a:txBody>
                  <a:tcPr marL="9525" marR="9525" marT="9525" marB="0" anchor="ctr">
                    <a:noFill/>
                  </a:tcPr>
                </a:tc>
                <a:tc>
                  <a:txBody>
                    <a:bodyPr/>
                    <a:lstStyle/>
                    <a:p>
                      <a:pPr algn="r" fontAlgn="ctr"/>
                      <a:r>
                        <a:rPr lang="en-GB" sz="1200" u="none" strike="noStrike" dirty="0">
                          <a:effectLst/>
                          <a:latin typeface="Arial" pitchFamily="34" charset="0"/>
                          <a:cs typeface="Arial" pitchFamily="34" charset="0"/>
                        </a:rPr>
                        <a:t>2785.0</a:t>
                      </a:r>
                      <a:endParaRPr lang="en-GB" sz="1200" b="1" i="1" u="none" strike="noStrike" dirty="0">
                        <a:effectLst/>
                        <a:latin typeface="Arial" pitchFamily="34" charset="0"/>
                        <a:cs typeface="Arial" pitchFamily="34" charset="0"/>
                      </a:endParaRPr>
                    </a:p>
                  </a:txBody>
                  <a:tcPr marL="9525" marR="9525" marT="9525" marB="0" anchor="ctr">
                    <a:noFill/>
                  </a:tcPr>
                </a:tc>
              </a:tr>
              <a:tr h="190500">
                <a:tc>
                  <a:txBody>
                    <a:bodyPr/>
                    <a:lstStyle/>
                    <a:p>
                      <a:pPr algn="r" fontAlgn="ctr"/>
                      <a:r>
                        <a:rPr lang="en-GB" sz="1200" u="none" strike="noStrike">
                          <a:effectLst/>
                          <a:latin typeface="Arial" pitchFamily="34" charset="0"/>
                          <a:cs typeface="Arial" pitchFamily="34" charset="0"/>
                        </a:rPr>
                        <a:t>99.0</a:t>
                      </a:r>
                      <a:endParaRPr lang="en-GB" sz="1200" b="1" i="1" u="none" strike="noStrike">
                        <a:effectLst/>
                        <a:latin typeface="Arial" pitchFamily="34" charset="0"/>
                        <a:cs typeface="Arial" pitchFamily="34" charset="0"/>
                      </a:endParaRPr>
                    </a:p>
                  </a:txBody>
                  <a:tcPr marL="9525" marR="9525" marT="9525" marB="0" anchor="ctr">
                    <a:noFill/>
                  </a:tcPr>
                </a:tc>
                <a:tc>
                  <a:txBody>
                    <a:bodyPr/>
                    <a:lstStyle/>
                    <a:p>
                      <a:pPr algn="r" fontAlgn="ctr"/>
                      <a:r>
                        <a:rPr lang="en-GB" sz="1200" u="none" strike="noStrike">
                          <a:effectLst/>
                          <a:latin typeface="Arial" pitchFamily="34" charset="0"/>
                          <a:cs typeface="Arial" pitchFamily="34" charset="0"/>
                        </a:rPr>
                        <a:t>87.5</a:t>
                      </a:r>
                      <a:endParaRPr lang="en-GB" sz="1200" b="1" i="1" u="none" strike="noStrike">
                        <a:effectLst/>
                        <a:latin typeface="Arial" pitchFamily="34" charset="0"/>
                        <a:cs typeface="Arial" pitchFamily="34" charset="0"/>
                      </a:endParaRPr>
                    </a:p>
                  </a:txBody>
                  <a:tcPr marL="9525" marR="9525" marT="9525" marB="0" anchor="ctr">
                    <a:noFill/>
                  </a:tcPr>
                </a:tc>
              </a:tr>
              <a:tr h="190500">
                <a:tc>
                  <a:txBody>
                    <a:bodyPr/>
                    <a:lstStyle/>
                    <a:p>
                      <a:pPr algn="r" fontAlgn="ctr"/>
                      <a:r>
                        <a:rPr lang="en-GB" sz="1200" u="none" strike="noStrike">
                          <a:effectLst/>
                          <a:latin typeface="Arial" pitchFamily="34" charset="0"/>
                          <a:cs typeface="Arial" pitchFamily="34" charset="0"/>
                        </a:rPr>
                        <a:t>121.0</a:t>
                      </a:r>
                      <a:endParaRPr lang="en-GB" sz="1200" b="1" i="1" u="none" strike="noStrike">
                        <a:effectLst/>
                        <a:latin typeface="Arial" pitchFamily="34" charset="0"/>
                        <a:cs typeface="Arial" pitchFamily="34" charset="0"/>
                      </a:endParaRPr>
                    </a:p>
                  </a:txBody>
                  <a:tcPr marL="9525" marR="9525" marT="9525" marB="0" anchor="ctr">
                    <a:noFill/>
                  </a:tcPr>
                </a:tc>
                <a:tc>
                  <a:txBody>
                    <a:bodyPr/>
                    <a:lstStyle/>
                    <a:p>
                      <a:pPr algn="r" fontAlgn="ctr"/>
                      <a:r>
                        <a:rPr lang="en-GB" sz="1200" u="none" strike="noStrike">
                          <a:effectLst/>
                          <a:latin typeface="Arial" pitchFamily="34" charset="0"/>
                          <a:cs typeface="Arial" pitchFamily="34" charset="0"/>
                        </a:rPr>
                        <a:t>139.4</a:t>
                      </a:r>
                      <a:endParaRPr lang="en-GB" sz="1200" b="1" i="1" u="none" strike="noStrike">
                        <a:effectLst/>
                        <a:latin typeface="Arial" pitchFamily="34" charset="0"/>
                        <a:cs typeface="Arial" pitchFamily="34" charset="0"/>
                      </a:endParaRPr>
                    </a:p>
                  </a:txBody>
                  <a:tcPr marL="9525" marR="9525" marT="9525" marB="0" anchor="ctr">
                    <a:noFill/>
                  </a:tcPr>
                </a:tc>
              </a:tr>
              <a:tr h="190500">
                <a:tc>
                  <a:txBody>
                    <a:bodyPr/>
                    <a:lstStyle/>
                    <a:p>
                      <a:pPr algn="r" fontAlgn="ctr"/>
                      <a:endParaRPr lang="en-GB" sz="1200" u="none" strike="noStrike" dirty="0" smtClean="0">
                        <a:effectLst/>
                        <a:latin typeface="Arial" pitchFamily="34" charset="0"/>
                        <a:cs typeface="Arial" pitchFamily="34" charset="0"/>
                      </a:endParaRPr>
                    </a:p>
                    <a:p>
                      <a:pPr algn="r" fontAlgn="ctr"/>
                      <a:r>
                        <a:rPr lang="en-GB" sz="1200" u="none" strike="noStrike" dirty="0" smtClean="0">
                          <a:effectLst/>
                          <a:latin typeface="Arial" pitchFamily="34" charset="0"/>
                          <a:cs typeface="Arial" pitchFamily="34" charset="0"/>
                        </a:rPr>
                        <a:t>105.2</a:t>
                      </a:r>
                      <a:endParaRPr lang="en-GB" sz="1200" b="1" i="1" u="none" strike="noStrike" dirty="0">
                        <a:effectLst/>
                        <a:latin typeface="Arial" pitchFamily="34" charset="0"/>
                        <a:cs typeface="Arial" pitchFamily="34" charset="0"/>
                      </a:endParaRPr>
                    </a:p>
                  </a:txBody>
                  <a:tcPr marL="9525" marR="9525" marT="9525" marB="0" anchor="ctr">
                    <a:noFill/>
                  </a:tcPr>
                </a:tc>
                <a:tc>
                  <a:txBody>
                    <a:bodyPr/>
                    <a:lstStyle/>
                    <a:p>
                      <a:pPr algn="r" fontAlgn="ctr"/>
                      <a:endParaRPr lang="en-GB" sz="1200" u="none" strike="noStrike" dirty="0" smtClean="0">
                        <a:effectLst/>
                        <a:latin typeface="Arial" pitchFamily="34" charset="0"/>
                        <a:cs typeface="Arial" pitchFamily="34" charset="0"/>
                      </a:endParaRPr>
                    </a:p>
                    <a:p>
                      <a:pPr algn="r" fontAlgn="ctr"/>
                      <a:r>
                        <a:rPr lang="en-GB" sz="1200" u="none" strike="noStrike" dirty="0" smtClean="0">
                          <a:effectLst/>
                          <a:latin typeface="Arial" pitchFamily="34" charset="0"/>
                          <a:cs typeface="Arial" pitchFamily="34" charset="0"/>
                        </a:rPr>
                        <a:t>98.6</a:t>
                      </a:r>
                      <a:endParaRPr lang="en-GB" sz="1200" b="1" i="1" u="none" strike="noStrike" dirty="0">
                        <a:effectLst/>
                        <a:latin typeface="Arial" pitchFamily="34" charset="0"/>
                        <a:cs typeface="Arial" pitchFamily="34" charset="0"/>
                      </a:endParaRPr>
                    </a:p>
                  </a:txBody>
                  <a:tcPr marL="9525" marR="9525" marT="9525" marB="0" anchor="ctr">
                    <a:noFill/>
                  </a:tcPr>
                </a:tc>
              </a:tr>
              <a:tr h="190500">
                <a:tc>
                  <a:txBody>
                    <a:bodyPr/>
                    <a:lstStyle/>
                    <a:p>
                      <a:pPr algn="r" fontAlgn="ctr"/>
                      <a:r>
                        <a:rPr lang="en-GB" sz="1200" u="none" strike="noStrike">
                          <a:effectLst/>
                          <a:latin typeface="Arial" pitchFamily="34" charset="0"/>
                          <a:cs typeface="Arial" pitchFamily="34" charset="0"/>
                        </a:rPr>
                        <a:t>99.8</a:t>
                      </a:r>
                      <a:endParaRPr lang="en-GB" sz="1200" b="1" i="1" u="none" strike="noStrike">
                        <a:effectLst/>
                        <a:latin typeface="Arial" pitchFamily="34" charset="0"/>
                        <a:cs typeface="Arial" pitchFamily="34" charset="0"/>
                      </a:endParaRPr>
                    </a:p>
                  </a:txBody>
                  <a:tcPr marL="9525" marR="9525" marT="9525" marB="0" anchor="ctr">
                    <a:noFill/>
                  </a:tcPr>
                </a:tc>
                <a:tc>
                  <a:txBody>
                    <a:bodyPr/>
                    <a:lstStyle/>
                    <a:p>
                      <a:pPr algn="r" fontAlgn="ctr"/>
                      <a:r>
                        <a:rPr lang="en-GB" sz="1200" u="none" strike="noStrike">
                          <a:effectLst/>
                          <a:latin typeface="Arial" pitchFamily="34" charset="0"/>
                          <a:cs typeface="Arial" pitchFamily="34" charset="0"/>
                        </a:rPr>
                        <a:t>93.5</a:t>
                      </a:r>
                      <a:endParaRPr lang="en-GB" sz="1200" b="1" i="1" u="none" strike="noStrike">
                        <a:effectLst/>
                        <a:latin typeface="Arial" pitchFamily="34" charset="0"/>
                        <a:cs typeface="Arial" pitchFamily="34" charset="0"/>
                      </a:endParaRPr>
                    </a:p>
                  </a:txBody>
                  <a:tcPr marL="9525" marR="9525" marT="9525" marB="0" anchor="ctr">
                    <a:noFill/>
                  </a:tcPr>
                </a:tc>
              </a:tr>
              <a:tr h="190500">
                <a:tc>
                  <a:txBody>
                    <a:bodyPr/>
                    <a:lstStyle/>
                    <a:p>
                      <a:pPr algn="r" fontAlgn="ctr"/>
                      <a:r>
                        <a:rPr lang="en-GB" sz="1200" u="none" strike="noStrike">
                          <a:effectLst/>
                          <a:latin typeface="Arial" pitchFamily="34" charset="0"/>
                          <a:cs typeface="Arial" pitchFamily="34" charset="0"/>
                        </a:rPr>
                        <a:t>97.1</a:t>
                      </a:r>
                      <a:endParaRPr lang="en-GB" sz="1200" b="1" i="1" u="none" strike="noStrike">
                        <a:effectLst/>
                        <a:latin typeface="Arial" pitchFamily="34" charset="0"/>
                        <a:cs typeface="Arial" pitchFamily="34" charset="0"/>
                      </a:endParaRPr>
                    </a:p>
                  </a:txBody>
                  <a:tcPr marL="9525" marR="9525" marT="9525" marB="0" anchor="ctr">
                    <a:noFill/>
                  </a:tcPr>
                </a:tc>
                <a:tc>
                  <a:txBody>
                    <a:bodyPr/>
                    <a:lstStyle/>
                    <a:p>
                      <a:pPr algn="r" fontAlgn="ctr"/>
                      <a:r>
                        <a:rPr lang="en-GB" sz="1200" u="none" strike="noStrike">
                          <a:effectLst/>
                          <a:latin typeface="Arial" pitchFamily="34" charset="0"/>
                          <a:cs typeface="Arial" pitchFamily="34" charset="0"/>
                        </a:rPr>
                        <a:t>89.0</a:t>
                      </a:r>
                      <a:endParaRPr lang="en-GB" sz="1200" b="1" i="1" u="none" strike="noStrike">
                        <a:effectLst/>
                        <a:latin typeface="Arial" pitchFamily="34" charset="0"/>
                        <a:cs typeface="Arial" pitchFamily="34" charset="0"/>
                      </a:endParaRPr>
                    </a:p>
                  </a:txBody>
                  <a:tcPr marL="9525" marR="9525" marT="9525" marB="0" anchor="ctr">
                    <a:noFill/>
                  </a:tcPr>
                </a:tc>
              </a:tr>
              <a:tr h="190500">
                <a:tc>
                  <a:txBody>
                    <a:bodyPr/>
                    <a:lstStyle/>
                    <a:p>
                      <a:pPr algn="r" fontAlgn="ctr"/>
                      <a:r>
                        <a:rPr lang="en-GB" sz="1200" u="none" strike="noStrike">
                          <a:effectLst/>
                          <a:latin typeface="Arial" pitchFamily="34" charset="0"/>
                          <a:cs typeface="Arial" pitchFamily="34" charset="0"/>
                        </a:rPr>
                        <a:t>122.1</a:t>
                      </a:r>
                      <a:endParaRPr lang="en-GB" sz="1200" b="1" i="1" u="none" strike="noStrike">
                        <a:effectLst/>
                        <a:latin typeface="Arial" pitchFamily="34" charset="0"/>
                        <a:cs typeface="Arial" pitchFamily="34" charset="0"/>
                      </a:endParaRPr>
                    </a:p>
                  </a:txBody>
                  <a:tcPr marL="9525" marR="9525" marT="9525" marB="0" anchor="ctr">
                    <a:noFill/>
                  </a:tcPr>
                </a:tc>
                <a:tc>
                  <a:txBody>
                    <a:bodyPr/>
                    <a:lstStyle/>
                    <a:p>
                      <a:pPr algn="r" fontAlgn="ctr"/>
                      <a:r>
                        <a:rPr lang="en-GB" sz="1200" u="none" strike="noStrike">
                          <a:effectLst/>
                          <a:latin typeface="Arial" pitchFamily="34" charset="0"/>
                          <a:cs typeface="Arial" pitchFamily="34" charset="0"/>
                        </a:rPr>
                        <a:t>116.7</a:t>
                      </a:r>
                      <a:endParaRPr lang="en-GB" sz="1200" b="1" i="1" u="none" strike="noStrike">
                        <a:effectLst/>
                        <a:latin typeface="Arial" pitchFamily="34" charset="0"/>
                        <a:cs typeface="Arial" pitchFamily="34" charset="0"/>
                      </a:endParaRPr>
                    </a:p>
                  </a:txBody>
                  <a:tcPr marL="9525" marR="9525" marT="9525" marB="0" anchor="ctr">
                    <a:noFill/>
                  </a:tcPr>
                </a:tc>
              </a:tr>
              <a:tr h="190500">
                <a:tc>
                  <a:txBody>
                    <a:bodyPr/>
                    <a:lstStyle/>
                    <a:p>
                      <a:pPr algn="r" fontAlgn="ctr"/>
                      <a:r>
                        <a:rPr lang="en-GB" sz="1200" u="none" strike="noStrike">
                          <a:effectLst/>
                          <a:latin typeface="Arial" pitchFamily="34" charset="0"/>
                          <a:cs typeface="Arial" pitchFamily="34" charset="0"/>
                        </a:rPr>
                        <a:t>113.4</a:t>
                      </a:r>
                      <a:endParaRPr lang="en-GB" sz="1200" b="1" i="1" u="none" strike="noStrike">
                        <a:effectLst/>
                        <a:latin typeface="Arial" pitchFamily="34" charset="0"/>
                        <a:cs typeface="Arial" pitchFamily="34" charset="0"/>
                      </a:endParaRPr>
                    </a:p>
                  </a:txBody>
                  <a:tcPr marL="9525" marR="9525" marT="9525" marB="0" anchor="ctr">
                    <a:noFill/>
                  </a:tcPr>
                </a:tc>
                <a:tc>
                  <a:txBody>
                    <a:bodyPr/>
                    <a:lstStyle/>
                    <a:p>
                      <a:pPr algn="r" fontAlgn="ctr"/>
                      <a:r>
                        <a:rPr lang="en-GB" sz="1200" u="none" strike="noStrike">
                          <a:effectLst/>
                          <a:latin typeface="Arial" pitchFamily="34" charset="0"/>
                          <a:cs typeface="Arial" pitchFamily="34" charset="0"/>
                        </a:rPr>
                        <a:t>99.9</a:t>
                      </a:r>
                      <a:endParaRPr lang="en-GB" sz="1200" b="1" i="1" u="none" strike="noStrike">
                        <a:effectLst/>
                        <a:latin typeface="Arial" pitchFamily="34" charset="0"/>
                        <a:cs typeface="Arial" pitchFamily="34" charset="0"/>
                      </a:endParaRPr>
                    </a:p>
                  </a:txBody>
                  <a:tcPr marL="9525" marR="9525" marT="9525" marB="0" anchor="ctr">
                    <a:noFill/>
                  </a:tcPr>
                </a:tc>
              </a:tr>
              <a:tr h="190500">
                <a:tc>
                  <a:txBody>
                    <a:bodyPr/>
                    <a:lstStyle/>
                    <a:p>
                      <a:pPr algn="r" fontAlgn="ctr"/>
                      <a:endParaRPr lang="en-GB" sz="1200" u="none" strike="noStrike" dirty="0" smtClean="0">
                        <a:effectLst/>
                        <a:latin typeface="Arial" pitchFamily="34" charset="0"/>
                        <a:cs typeface="Arial" pitchFamily="34" charset="0"/>
                      </a:endParaRPr>
                    </a:p>
                    <a:p>
                      <a:pPr algn="r" fontAlgn="ctr"/>
                      <a:r>
                        <a:rPr lang="en-GB" sz="1200" u="none" strike="noStrike" dirty="0" smtClean="0">
                          <a:effectLst/>
                          <a:latin typeface="Arial" pitchFamily="34" charset="0"/>
                          <a:cs typeface="Arial" pitchFamily="34" charset="0"/>
                        </a:rPr>
                        <a:t>102.4</a:t>
                      </a:r>
                      <a:endParaRPr lang="en-GB" sz="1200" b="1" i="1" u="none" strike="noStrike" dirty="0">
                        <a:effectLst/>
                        <a:latin typeface="Arial" pitchFamily="34" charset="0"/>
                        <a:cs typeface="Arial" pitchFamily="34" charset="0"/>
                      </a:endParaRPr>
                    </a:p>
                  </a:txBody>
                  <a:tcPr marL="9525" marR="9525" marT="9525" marB="0" anchor="ctr">
                    <a:noFill/>
                  </a:tcPr>
                </a:tc>
                <a:tc>
                  <a:txBody>
                    <a:bodyPr/>
                    <a:lstStyle/>
                    <a:p>
                      <a:pPr algn="r" fontAlgn="ctr"/>
                      <a:endParaRPr lang="en-GB" sz="1200" u="none" strike="noStrike" dirty="0" smtClean="0">
                        <a:effectLst/>
                        <a:latin typeface="Arial" pitchFamily="34" charset="0"/>
                        <a:cs typeface="Arial" pitchFamily="34" charset="0"/>
                      </a:endParaRPr>
                    </a:p>
                    <a:p>
                      <a:pPr algn="r" fontAlgn="ctr"/>
                      <a:r>
                        <a:rPr lang="en-GB" sz="1200" u="none" strike="noStrike" dirty="0" smtClean="0">
                          <a:effectLst/>
                          <a:latin typeface="Arial" pitchFamily="34" charset="0"/>
                          <a:cs typeface="Arial" pitchFamily="34" charset="0"/>
                        </a:rPr>
                        <a:t>108.1</a:t>
                      </a:r>
                      <a:endParaRPr lang="en-GB" sz="1200" b="1" i="1" u="none" strike="noStrike" dirty="0">
                        <a:effectLst/>
                        <a:latin typeface="Arial" pitchFamily="34" charset="0"/>
                        <a:cs typeface="Arial" pitchFamily="34" charset="0"/>
                      </a:endParaRPr>
                    </a:p>
                  </a:txBody>
                  <a:tcPr marL="9525" marR="9525" marT="9525" marB="0" anchor="ctr">
                    <a:noFill/>
                  </a:tcPr>
                </a:tc>
              </a:tr>
              <a:tr h="190500">
                <a:tc>
                  <a:txBody>
                    <a:bodyPr/>
                    <a:lstStyle/>
                    <a:p>
                      <a:pPr algn="r" fontAlgn="ctr"/>
                      <a:r>
                        <a:rPr lang="en-GB" sz="1200" u="none" strike="noStrike">
                          <a:effectLst/>
                          <a:latin typeface="Arial" pitchFamily="34" charset="0"/>
                          <a:cs typeface="Arial" pitchFamily="34" charset="0"/>
                        </a:rPr>
                        <a:t>102.5</a:t>
                      </a:r>
                      <a:endParaRPr lang="en-GB" sz="1200" b="1" i="1" u="none" strike="noStrike">
                        <a:effectLst/>
                        <a:latin typeface="Arial" pitchFamily="34" charset="0"/>
                        <a:cs typeface="Arial" pitchFamily="34" charset="0"/>
                      </a:endParaRPr>
                    </a:p>
                  </a:txBody>
                  <a:tcPr marL="9525" marR="9525" marT="9525" marB="0" anchor="ctr">
                    <a:noFill/>
                  </a:tcPr>
                </a:tc>
                <a:tc>
                  <a:txBody>
                    <a:bodyPr/>
                    <a:lstStyle/>
                    <a:p>
                      <a:pPr algn="r" fontAlgn="ctr"/>
                      <a:r>
                        <a:rPr lang="en-GB" sz="1200" u="none" strike="noStrike">
                          <a:effectLst/>
                          <a:latin typeface="Arial" pitchFamily="34" charset="0"/>
                          <a:cs typeface="Arial" pitchFamily="34" charset="0"/>
                        </a:rPr>
                        <a:t>100.6</a:t>
                      </a:r>
                      <a:endParaRPr lang="en-GB" sz="1200" b="1" i="1" u="none" strike="noStrike">
                        <a:effectLst/>
                        <a:latin typeface="Arial" pitchFamily="34" charset="0"/>
                        <a:cs typeface="Arial" pitchFamily="34" charset="0"/>
                      </a:endParaRPr>
                    </a:p>
                  </a:txBody>
                  <a:tcPr marL="9525" marR="9525" marT="9525" marB="0" anchor="ctr">
                    <a:noFill/>
                  </a:tcPr>
                </a:tc>
              </a:tr>
              <a:tr h="190500">
                <a:tc>
                  <a:txBody>
                    <a:bodyPr/>
                    <a:lstStyle/>
                    <a:p>
                      <a:pPr algn="r" fontAlgn="ctr"/>
                      <a:r>
                        <a:rPr lang="en-GB" sz="1200" u="none" strike="noStrike">
                          <a:effectLst/>
                          <a:latin typeface="Arial" pitchFamily="34" charset="0"/>
                          <a:cs typeface="Arial" pitchFamily="34" charset="0"/>
                        </a:rPr>
                        <a:t>113.2</a:t>
                      </a:r>
                      <a:endParaRPr lang="en-GB" sz="1200" b="1" i="1" u="none" strike="noStrike">
                        <a:effectLst/>
                        <a:latin typeface="Arial" pitchFamily="34" charset="0"/>
                        <a:cs typeface="Arial" pitchFamily="34" charset="0"/>
                      </a:endParaRPr>
                    </a:p>
                  </a:txBody>
                  <a:tcPr marL="9525" marR="9525" marT="9525" marB="0" anchor="ctr">
                    <a:noFill/>
                  </a:tcPr>
                </a:tc>
                <a:tc>
                  <a:txBody>
                    <a:bodyPr/>
                    <a:lstStyle/>
                    <a:p>
                      <a:pPr algn="r" fontAlgn="ctr"/>
                      <a:r>
                        <a:rPr lang="en-GB" sz="1200" u="none" strike="noStrike">
                          <a:effectLst/>
                          <a:latin typeface="Arial" pitchFamily="34" charset="0"/>
                          <a:cs typeface="Arial" pitchFamily="34" charset="0"/>
                        </a:rPr>
                        <a:t>116.4</a:t>
                      </a:r>
                      <a:endParaRPr lang="en-GB" sz="1200" b="1" i="1" u="none" strike="noStrike">
                        <a:effectLst/>
                        <a:latin typeface="Arial" pitchFamily="34" charset="0"/>
                        <a:cs typeface="Arial" pitchFamily="34" charset="0"/>
                      </a:endParaRPr>
                    </a:p>
                  </a:txBody>
                  <a:tcPr marL="9525" marR="9525" marT="9525" marB="0" anchor="ctr">
                    <a:noFill/>
                  </a:tcPr>
                </a:tc>
              </a:tr>
              <a:tr h="190500">
                <a:tc>
                  <a:txBody>
                    <a:bodyPr/>
                    <a:lstStyle/>
                    <a:p>
                      <a:pPr algn="r" fontAlgn="ctr"/>
                      <a:r>
                        <a:rPr lang="en-GB" sz="1200" u="none" strike="noStrike">
                          <a:effectLst/>
                          <a:latin typeface="Arial" pitchFamily="34" charset="0"/>
                          <a:cs typeface="Arial" pitchFamily="34" charset="0"/>
                        </a:rPr>
                        <a:t>85.7</a:t>
                      </a:r>
                      <a:endParaRPr lang="en-GB" sz="1200" b="1" i="1" u="none" strike="noStrike">
                        <a:effectLst/>
                        <a:latin typeface="Arial" pitchFamily="34" charset="0"/>
                        <a:cs typeface="Arial" pitchFamily="34" charset="0"/>
                      </a:endParaRPr>
                    </a:p>
                  </a:txBody>
                  <a:tcPr marL="9525" marR="9525" marT="9525" marB="0" anchor="ctr">
                    <a:noFill/>
                  </a:tcPr>
                </a:tc>
                <a:tc>
                  <a:txBody>
                    <a:bodyPr/>
                    <a:lstStyle/>
                    <a:p>
                      <a:pPr algn="r" fontAlgn="ctr"/>
                      <a:r>
                        <a:rPr lang="en-GB" sz="1200" u="none" strike="noStrike">
                          <a:effectLst/>
                          <a:latin typeface="Arial" pitchFamily="34" charset="0"/>
                          <a:cs typeface="Arial" pitchFamily="34" charset="0"/>
                        </a:rPr>
                        <a:t>106.2</a:t>
                      </a:r>
                      <a:endParaRPr lang="en-GB" sz="1200" b="1" i="1" u="none" strike="noStrike">
                        <a:effectLst/>
                        <a:latin typeface="Arial" pitchFamily="34" charset="0"/>
                        <a:cs typeface="Arial" pitchFamily="34" charset="0"/>
                      </a:endParaRPr>
                    </a:p>
                  </a:txBody>
                  <a:tcPr marL="9525" marR="9525" marT="9525" marB="0" anchor="ctr">
                    <a:noFill/>
                  </a:tcPr>
                </a:tc>
              </a:tr>
              <a:tr h="190500">
                <a:tc>
                  <a:txBody>
                    <a:bodyPr/>
                    <a:lstStyle/>
                    <a:p>
                      <a:pPr algn="r" fontAlgn="ctr"/>
                      <a:endParaRPr lang="en-GB" sz="1200" u="none" strike="noStrike" dirty="0" smtClean="0">
                        <a:effectLst/>
                        <a:latin typeface="Arial" pitchFamily="34" charset="0"/>
                        <a:cs typeface="Arial" pitchFamily="34" charset="0"/>
                      </a:endParaRPr>
                    </a:p>
                    <a:p>
                      <a:pPr algn="r" fontAlgn="ctr"/>
                      <a:r>
                        <a:rPr lang="en-GB" sz="1200" u="none" strike="noStrike" dirty="0" smtClean="0">
                          <a:effectLst/>
                          <a:latin typeface="Arial" pitchFamily="34" charset="0"/>
                          <a:cs typeface="Arial" pitchFamily="34" charset="0"/>
                        </a:rPr>
                        <a:t>98.8</a:t>
                      </a:r>
                      <a:endParaRPr lang="en-GB" sz="1200" b="1" i="1" u="none" strike="noStrike" dirty="0">
                        <a:effectLst/>
                        <a:latin typeface="Arial" pitchFamily="34" charset="0"/>
                        <a:cs typeface="Arial" pitchFamily="34" charset="0"/>
                      </a:endParaRPr>
                    </a:p>
                  </a:txBody>
                  <a:tcPr marL="9525" marR="9525" marT="9525" marB="0" anchor="ctr">
                    <a:noFill/>
                  </a:tcPr>
                </a:tc>
                <a:tc>
                  <a:txBody>
                    <a:bodyPr/>
                    <a:lstStyle/>
                    <a:p>
                      <a:pPr algn="r" fontAlgn="ctr"/>
                      <a:endParaRPr lang="en-GB" sz="1200" u="none" strike="noStrike" dirty="0" smtClean="0">
                        <a:effectLst/>
                        <a:latin typeface="Arial" pitchFamily="34" charset="0"/>
                        <a:cs typeface="Arial" pitchFamily="34" charset="0"/>
                      </a:endParaRPr>
                    </a:p>
                    <a:p>
                      <a:pPr algn="r" fontAlgn="ctr"/>
                      <a:r>
                        <a:rPr lang="en-GB" sz="1200" u="none" strike="noStrike" dirty="0" smtClean="0">
                          <a:effectLst/>
                          <a:latin typeface="Arial" pitchFamily="34" charset="0"/>
                          <a:cs typeface="Arial" pitchFamily="34" charset="0"/>
                        </a:rPr>
                        <a:t>93.7</a:t>
                      </a:r>
                      <a:endParaRPr lang="en-GB" sz="1200" b="1" i="1" u="none" strike="noStrike" dirty="0">
                        <a:effectLst/>
                        <a:latin typeface="Arial" pitchFamily="34" charset="0"/>
                        <a:cs typeface="Arial" pitchFamily="34" charset="0"/>
                      </a:endParaRPr>
                    </a:p>
                  </a:txBody>
                  <a:tcPr marL="9525" marR="9525" marT="9525" marB="0" anchor="ctr">
                    <a:noFill/>
                  </a:tcPr>
                </a:tc>
              </a:tr>
              <a:tr h="190500">
                <a:tc>
                  <a:txBody>
                    <a:bodyPr/>
                    <a:lstStyle/>
                    <a:p>
                      <a:pPr algn="r" fontAlgn="ctr"/>
                      <a:r>
                        <a:rPr lang="en-GB" sz="1200" u="none" strike="noStrike">
                          <a:effectLst/>
                          <a:latin typeface="Arial" pitchFamily="34" charset="0"/>
                          <a:cs typeface="Arial" pitchFamily="34" charset="0"/>
                        </a:rPr>
                        <a:t>98.5</a:t>
                      </a:r>
                      <a:endParaRPr lang="en-GB" sz="1200" b="1" i="1" u="none" strike="noStrike">
                        <a:effectLst/>
                        <a:latin typeface="Arial" pitchFamily="34" charset="0"/>
                        <a:cs typeface="Arial" pitchFamily="34" charset="0"/>
                      </a:endParaRPr>
                    </a:p>
                  </a:txBody>
                  <a:tcPr marL="9525" marR="9525" marT="9525" marB="0" anchor="ctr">
                    <a:noFill/>
                  </a:tcPr>
                </a:tc>
                <a:tc>
                  <a:txBody>
                    <a:bodyPr/>
                    <a:lstStyle/>
                    <a:p>
                      <a:pPr algn="r" fontAlgn="ctr"/>
                      <a:r>
                        <a:rPr lang="en-GB" sz="1200" u="none" strike="noStrike">
                          <a:effectLst/>
                          <a:latin typeface="Arial" pitchFamily="34" charset="0"/>
                          <a:cs typeface="Arial" pitchFamily="34" charset="0"/>
                        </a:rPr>
                        <a:t>97.1</a:t>
                      </a:r>
                      <a:endParaRPr lang="en-GB" sz="1200" b="1" i="1" u="none" strike="noStrike">
                        <a:effectLst/>
                        <a:latin typeface="Arial" pitchFamily="34" charset="0"/>
                        <a:cs typeface="Arial" pitchFamily="34" charset="0"/>
                      </a:endParaRPr>
                    </a:p>
                  </a:txBody>
                  <a:tcPr marL="9525" marR="9525" marT="9525" marB="0" anchor="ctr">
                    <a:noFill/>
                  </a:tcPr>
                </a:tc>
              </a:tr>
              <a:tr h="190500">
                <a:tc>
                  <a:txBody>
                    <a:bodyPr/>
                    <a:lstStyle/>
                    <a:p>
                      <a:pPr algn="r" fontAlgn="ctr"/>
                      <a:r>
                        <a:rPr lang="en-GB" sz="1200" u="none" strike="noStrike">
                          <a:effectLst/>
                          <a:latin typeface="Arial" pitchFamily="34" charset="0"/>
                          <a:cs typeface="Arial" pitchFamily="34" charset="0"/>
                        </a:rPr>
                        <a:t>101.9</a:t>
                      </a:r>
                      <a:endParaRPr lang="en-GB" sz="1200" b="1" i="1" u="none" strike="noStrike">
                        <a:effectLst/>
                        <a:latin typeface="Arial" pitchFamily="34" charset="0"/>
                        <a:cs typeface="Arial" pitchFamily="34" charset="0"/>
                      </a:endParaRPr>
                    </a:p>
                  </a:txBody>
                  <a:tcPr marL="9525" marR="9525" marT="9525" marB="0" anchor="ctr">
                    <a:noFill/>
                  </a:tcPr>
                </a:tc>
                <a:tc>
                  <a:txBody>
                    <a:bodyPr/>
                    <a:lstStyle/>
                    <a:p>
                      <a:pPr algn="r" fontAlgn="ctr"/>
                      <a:r>
                        <a:rPr lang="en-GB" sz="1200" u="none" strike="noStrike">
                          <a:effectLst/>
                          <a:latin typeface="Arial" pitchFamily="34" charset="0"/>
                          <a:cs typeface="Arial" pitchFamily="34" charset="0"/>
                        </a:rPr>
                        <a:t>92.6</a:t>
                      </a:r>
                      <a:endParaRPr lang="en-GB" sz="1200" b="1" i="1" u="none" strike="noStrike">
                        <a:effectLst/>
                        <a:latin typeface="Arial" pitchFamily="34" charset="0"/>
                        <a:cs typeface="Arial" pitchFamily="34" charset="0"/>
                      </a:endParaRPr>
                    </a:p>
                  </a:txBody>
                  <a:tcPr marL="9525" marR="9525" marT="9525" marB="0" anchor="ctr">
                    <a:noFill/>
                  </a:tcPr>
                </a:tc>
              </a:tr>
              <a:tr h="190500">
                <a:tc>
                  <a:txBody>
                    <a:bodyPr/>
                    <a:lstStyle/>
                    <a:p>
                      <a:pPr algn="r" fontAlgn="ctr"/>
                      <a:r>
                        <a:rPr lang="en-GB" sz="1200" u="none" strike="noStrike">
                          <a:effectLst/>
                          <a:latin typeface="Arial" pitchFamily="34" charset="0"/>
                          <a:cs typeface="Arial" pitchFamily="34" charset="0"/>
                        </a:rPr>
                        <a:t>87.8</a:t>
                      </a:r>
                      <a:endParaRPr lang="en-GB" sz="1200" b="1" i="1" u="none" strike="noStrike">
                        <a:effectLst/>
                        <a:latin typeface="Arial" pitchFamily="34" charset="0"/>
                        <a:cs typeface="Arial" pitchFamily="34" charset="0"/>
                      </a:endParaRPr>
                    </a:p>
                  </a:txBody>
                  <a:tcPr marL="9525" marR="9525" marT="9525" marB="0" anchor="ctr">
                    <a:noFill/>
                  </a:tcPr>
                </a:tc>
                <a:tc>
                  <a:txBody>
                    <a:bodyPr/>
                    <a:lstStyle/>
                    <a:p>
                      <a:pPr algn="r" fontAlgn="ctr"/>
                      <a:r>
                        <a:rPr lang="en-GB" sz="1200" u="none" strike="noStrike">
                          <a:effectLst/>
                          <a:latin typeface="Arial" pitchFamily="34" charset="0"/>
                          <a:cs typeface="Arial" pitchFamily="34" charset="0"/>
                        </a:rPr>
                        <a:t>90.8</a:t>
                      </a:r>
                      <a:endParaRPr lang="en-GB" sz="1200" b="1" i="1" u="none" strike="noStrike">
                        <a:effectLst/>
                        <a:latin typeface="Arial" pitchFamily="34" charset="0"/>
                        <a:cs typeface="Arial" pitchFamily="34" charset="0"/>
                      </a:endParaRPr>
                    </a:p>
                  </a:txBody>
                  <a:tcPr marL="9525" marR="9525" marT="9525" marB="0" anchor="ctr">
                    <a:noFill/>
                  </a:tcPr>
                </a:tc>
              </a:tr>
              <a:tr h="190500">
                <a:tc>
                  <a:txBody>
                    <a:bodyPr/>
                    <a:lstStyle/>
                    <a:p>
                      <a:pPr algn="r" fontAlgn="b"/>
                      <a:r>
                        <a:rPr lang="en-GB" sz="1200" u="none" strike="noStrike">
                          <a:effectLst/>
                          <a:latin typeface="Arial" pitchFamily="34" charset="0"/>
                          <a:cs typeface="Arial" pitchFamily="34" charset="0"/>
                        </a:rPr>
                        <a:t>25.3</a:t>
                      </a:r>
                      <a:endParaRPr lang="en-GB" sz="1200" b="1" i="1" u="none" strike="noStrike">
                        <a:effectLst/>
                        <a:latin typeface="Arial" pitchFamily="34" charset="0"/>
                        <a:cs typeface="Arial" pitchFamily="34" charset="0"/>
                      </a:endParaRPr>
                    </a:p>
                  </a:txBody>
                  <a:tcPr marL="9525" marR="9525" marT="9525" marB="0" anchor="b">
                    <a:noFill/>
                  </a:tcPr>
                </a:tc>
                <a:tc>
                  <a:txBody>
                    <a:bodyPr/>
                    <a:lstStyle/>
                    <a:p>
                      <a:pPr algn="r" fontAlgn="b"/>
                      <a:r>
                        <a:rPr lang="en-GB" sz="1200" u="none" strike="noStrike" dirty="0">
                          <a:effectLst/>
                          <a:latin typeface="Arial" pitchFamily="34" charset="0"/>
                          <a:cs typeface="Arial" pitchFamily="34" charset="0"/>
                        </a:rPr>
                        <a:t>14.7</a:t>
                      </a:r>
                      <a:endParaRPr lang="en-GB" sz="1200" b="1" i="1" u="none" strike="noStrike" dirty="0">
                        <a:effectLst/>
                        <a:latin typeface="Arial" pitchFamily="34" charset="0"/>
                        <a:cs typeface="Arial" pitchFamily="34" charset="0"/>
                      </a:endParaRPr>
                    </a:p>
                  </a:txBody>
                  <a:tcPr marL="9525" marR="9525" marT="9525" marB="0" anchor="b">
                    <a:noFill/>
                  </a:tcPr>
                </a:tc>
              </a:tr>
            </a:tbl>
          </a:graphicData>
        </a:graphic>
      </p:graphicFrame>
      <p:sp>
        <p:nvSpPr>
          <p:cNvPr id="7" name="TextBox 6"/>
          <p:cNvSpPr txBox="1"/>
          <p:nvPr/>
        </p:nvSpPr>
        <p:spPr>
          <a:xfrm>
            <a:off x="251520" y="426150"/>
            <a:ext cx="1368152" cy="338554"/>
          </a:xfrm>
          <a:prstGeom prst="rect">
            <a:avLst/>
          </a:prstGeom>
          <a:noFill/>
        </p:spPr>
        <p:txBody>
          <a:bodyPr wrap="square" rtlCol="0">
            <a:spAutoFit/>
          </a:bodyPr>
          <a:lstStyle/>
          <a:p>
            <a:r>
              <a:rPr lang="en-GB" sz="1600" dirty="0" smtClean="0"/>
              <a:t>Wandsworth</a:t>
            </a:r>
            <a:endParaRPr lang="en-GB" sz="1600" dirty="0"/>
          </a:p>
        </p:txBody>
      </p:sp>
      <p:sp>
        <p:nvSpPr>
          <p:cNvPr id="8" name="TextBox 7"/>
          <p:cNvSpPr txBox="1"/>
          <p:nvPr/>
        </p:nvSpPr>
        <p:spPr>
          <a:xfrm>
            <a:off x="1619672" y="426150"/>
            <a:ext cx="1296144" cy="338554"/>
          </a:xfrm>
          <a:prstGeom prst="rect">
            <a:avLst/>
          </a:prstGeom>
          <a:noFill/>
        </p:spPr>
        <p:txBody>
          <a:bodyPr wrap="square" rtlCol="0">
            <a:spAutoFit/>
          </a:bodyPr>
          <a:lstStyle/>
          <a:p>
            <a:r>
              <a:rPr lang="en-GB" sz="1600" dirty="0" smtClean="0"/>
              <a:t>Inner London</a:t>
            </a:r>
            <a:endParaRPr lang="en-GB" sz="1600" dirty="0"/>
          </a:p>
        </p:txBody>
      </p:sp>
      <p:sp>
        <p:nvSpPr>
          <p:cNvPr id="9" name="Rounded Rectangle 8"/>
          <p:cNvSpPr/>
          <p:nvPr/>
        </p:nvSpPr>
        <p:spPr>
          <a:xfrm>
            <a:off x="3203848" y="638712"/>
            <a:ext cx="504056" cy="198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5" name="Rounded Rectangle 24"/>
          <p:cNvSpPr/>
          <p:nvPr/>
        </p:nvSpPr>
        <p:spPr>
          <a:xfrm>
            <a:off x="3203848" y="854736"/>
            <a:ext cx="504056" cy="198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6" name="Rounded Rectangle 25"/>
          <p:cNvSpPr/>
          <p:nvPr/>
        </p:nvSpPr>
        <p:spPr>
          <a:xfrm>
            <a:off x="3203848" y="1952880"/>
            <a:ext cx="504056" cy="198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7" name="Rounded Rectangle 26"/>
          <p:cNvSpPr/>
          <p:nvPr/>
        </p:nvSpPr>
        <p:spPr>
          <a:xfrm>
            <a:off x="3203848" y="2168904"/>
            <a:ext cx="504056" cy="198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8" name="Rounded Rectangle 27"/>
          <p:cNvSpPr/>
          <p:nvPr/>
        </p:nvSpPr>
        <p:spPr>
          <a:xfrm>
            <a:off x="3203848" y="2798952"/>
            <a:ext cx="504056" cy="198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38" name="Rounded Rectangle 37"/>
          <p:cNvSpPr/>
          <p:nvPr/>
        </p:nvSpPr>
        <p:spPr>
          <a:xfrm>
            <a:off x="3203848" y="4329144"/>
            <a:ext cx="504056" cy="198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41" name="Rounded Rectangle 40"/>
          <p:cNvSpPr/>
          <p:nvPr/>
        </p:nvSpPr>
        <p:spPr>
          <a:xfrm>
            <a:off x="3203848" y="4977216"/>
            <a:ext cx="504056" cy="198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42" name="Rounded Rectangle 41"/>
          <p:cNvSpPr/>
          <p:nvPr/>
        </p:nvSpPr>
        <p:spPr>
          <a:xfrm>
            <a:off x="3203848" y="2384928"/>
            <a:ext cx="504056" cy="198000"/>
          </a:xfrm>
          <a:prstGeom prst="roundRect">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43" name="Rounded Rectangle 42"/>
          <p:cNvSpPr/>
          <p:nvPr/>
        </p:nvSpPr>
        <p:spPr>
          <a:xfrm>
            <a:off x="3203848" y="3321032"/>
            <a:ext cx="504056" cy="198000"/>
          </a:xfrm>
          <a:prstGeom prst="roundRect">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44" name="Rounded Rectangle 43"/>
          <p:cNvSpPr/>
          <p:nvPr/>
        </p:nvSpPr>
        <p:spPr>
          <a:xfrm>
            <a:off x="3203848" y="3537056"/>
            <a:ext cx="504056" cy="198000"/>
          </a:xfrm>
          <a:prstGeom prst="roundRect">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45" name="Rounded Rectangle 44"/>
          <p:cNvSpPr/>
          <p:nvPr/>
        </p:nvSpPr>
        <p:spPr>
          <a:xfrm>
            <a:off x="3203848" y="3753080"/>
            <a:ext cx="504056" cy="198000"/>
          </a:xfrm>
          <a:prstGeom prst="roundRect">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46" name="Rounded Rectangle 45"/>
          <p:cNvSpPr/>
          <p:nvPr/>
        </p:nvSpPr>
        <p:spPr>
          <a:xfrm>
            <a:off x="3203848" y="4545168"/>
            <a:ext cx="504056" cy="198000"/>
          </a:xfrm>
          <a:prstGeom prst="roundRect">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47" name="Rounded Rectangle 46"/>
          <p:cNvSpPr/>
          <p:nvPr/>
        </p:nvSpPr>
        <p:spPr>
          <a:xfrm>
            <a:off x="3203848" y="4761192"/>
            <a:ext cx="504056" cy="198000"/>
          </a:xfrm>
          <a:prstGeom prst="roundRect">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48" name="Rounded Rectangle 47"/>
          <p:cNvSpPr/>
          <p:nvPr/>
        </p:nvSpPr>
        <p:spPr>
          <a:xfrm>
            <a:off x="3203848" y="2609336"/>
            <a:ext cx="504056" cy="198000"/>
          </a:xfrm>
          <a:prstGeom prst="round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49" name="Rounded Rectangle 48"/>
          <p:cNvSpPr/>
          <p:nvPr/>
        </p:nvSpPr>
        <p:spPr>
          <a:xfrm>
            <a:off x="3203848" y="3105008"/>
            <a:ext cx="504056" cy="198000"/>
          </a:xfrm>
          <a:prstGeom prst="round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50" name="Rounded Rectangle 49"/>
          <p:cNvSpPr/>
          <p:nvPr/>
        </p:nvSpPr>
        <p:spPr>
          <a:xfrm>
            <a:off x="3203848" y="3969104"/>
            <a:ext cx="504056" cy="198000"/>
          </a:xfrm>
          <a:prstGeom prst="round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51" name="Rounded Rectangle 50"/>
          <p:cNvSpPr/>
          <p:nvPr/>
        </p:nvSpPr>
        <p:spPr>
          <a:xfrm>
            <a:off x="3203848" y="5265248"/>
            <a:ext cx="504056" cy="198000"/>
          </a:xfrm>
          <a:prstGeom prst="round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52" name="Rounded Rectangle 51"/>
          <p:cNvSpPr/>
          <p:nvPr/>
        </p:nvSpPr>
        <p:spPr>
          <a:xfrm>
            <a:off x="3203848" y="5679272"/>
            <a:ext cx="504056" cy="198000"/>
          </a:xfrm>
          <a:prstGeom prst="round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53" name="Rounded Rectangle 52"/>
          <p:cNvSpPr/>
          <p:nvPr/>
        </p:nvSpPr>
        <p:spPr>
          <a:xfrm>
            <a:off x="3203848" y="6111320"/>
            <a:ext cx="504056" cy="198000"/>
          </a:xfrm>
          <a:prstGeom prst="round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54" name="Rounded Rectangle 53"/>
          <p:cNvSpPr/>
          <p:nvPr/>
        </p:nvSpPr>
        <p:spPr>
          <a:xfrm>
            <a:off x="3203848" y="5463248"/>
            <a:ext cx="504056" cy="198000"/>
          </a:xfrm>
          <a:prstGeom prst="roundRect">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55" name="Rounded Rectangle 54"/>
          <p:cNvSpPr/>
          <p:nvPr/>
        </p:nvSpPr>
        <p:spPr>
          <a:xfrm>
            <a:off x="3203848" y="5895296"/>
            <a:ext cx="504056" cy="198000"/>
          </a:xfrm>
          <a:prstGeom prst="roundRect">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pic>
        <p:nvPicPr>
          <p:cNvPr id="1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1568" y="548680"/>
            <a:ext cx="2890140" cy="28901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p:spPr>
      </p:pic>
      <p:sp>
        <p:nvSpPr>
          <p:cNvPr id="33" name="Rounded Rectangle 32"/>
          <p:cNvSpPr/>
          <p:nvPr/>
        </p:nvSpPr>
        <p:spPr>
          <a:xfrm>
            <a:off x="3203848" y="1070760"/>
            <a:ext cx="504056" cy="198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34" name="Rounded Rectangle 33"/>
          <p:cNvSpPr/>
          <p:nvPr/>
        </p:nvSpPr>
        <p:spPr>
          <a:xfrm>
            <a:off x="3203848" y="1268760"/>
            <a:ext cx="504056" cy="198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35" name="Rounded Rectangle 34"/>
          <p:cNvSpPr/>
          <p:nvPr/>
        </p:nvSpPr>
        <p:spPr>
          <a:xfrm>
            <a:off x="3203848" y="1484784"/>
            <a:ext cx="504056" cy="198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Tree>
    <p:extLst>
      <p:ext uri="{BB962C8B-B14F-4D97-AF65-F5344CB8AC3E}">
        <p14:creationId xmlns:p14="http://schemas.microsoft.com/office/powerpoint/2010/main" val="3539474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Latest data: Population </a:t>
            </a:r>
            <a:r>
              <a:rPr lang="en-GB" dirty="0"/>
              <a:t>pyramid by five year age bands and </a:t>
            </a:r>
            <a:r>
              <a:rPr lang="en-GB" dirty="0" smtClean="0"/>
              <a:t>gender</a:t>
            </a:r>
            <a:endParaRPr lang="en-GB" dirty="0"/>
          </a:p>
        </p:txBody>
      </p:sp>
      <p:sp>
        <p:nvSpPr>
          <p:cNvPr id="5" name="Rectangle 4"/>
          <p:cNvSpPr/>
          <p:nvPr/>
        </p:nvSpPr>
        <p:spPr>
          <a:xfrm>
            <a:off x="2433189" y="6464369"/>
            <a:ext cx="3960440" cy="276999"/>
          </a:xfrm>
          <a:prstGeom prst="rect">
            <a:avLst/>
          </a:prstGeom>
        </p:spPr>
        <p:txBody>
          <a:bodyPr wrap="square">
            <a:spAutoFit/>
          </a:bodyPr>
          <a:lstStyle/>
          <a:p>
            <a:r>
              <a:rPr lang="en-GB" sz="1200" i="1" dirty="0"/>
              <a:t>Source: ONS sub-national 2011-based population projections</a:t>
            </a:r>
            <a:endParaRPr lang="en-GB" sz="1200" dirty="0"/>
          </a:p>
        </p:txBody>
      </p:sp>
      <p:sp>
        <p:nvSpPr>
          <p:cNvPr id="3" name="Slide Number Placeholder 2"/>
          <p:cNvSpPr>
            <a:spLocks noGrp="1"/>
          </p:cNvSpPr>
          <p:nvPr>
            <p:ph type="sldNum" sz="quarter" idx="12"/>
          </p:nvPr>
        </p:nvSpPr>
        <p:spPr/>
        <p:txBody>
          <a:bodyPr/>
          <a:lstStyle/>
          <a:p>
            <a:fld id="{B56D06D8-DE5A-4349-B40C-EE3727B4996D}" type="slidenum">
              <a:rPr lang="en-GB" smtClean="0"/>
              <a:t>7</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786407"/>
            <a:ext cx="7705725" cy="552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963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928992" cy="1143000"/>
          </a:xfrm>
        </p:spPr>
        <p:txBody>
          <a:bodyPr>
            <a:normAutofit fontScale="90000"/>
          </a:bodyPr>
          <a:lstStyle/>
          <a:p>
            <a:r>
              <a:rPr lang="en-GB" dirty="0" smtClean="0"/>
              <a:t>General </a:t>
            </a:r>
            <a:r>
              <a:rPr lang="en-GB" dirty="0"/>
              <a:t>Fertility Rate, </a:t>
            </a:r>
            <a:r>
              <a:rPr lang="en-GB" dirty="0" smtClean="0"/>
              <a:t/>
            </a:r>
            <a:br>
              <a:rPr lang="en-GB" dirty="0" smtClean="0"/>
            </a:br>
            <a:r>
              <a:rPr lang="en-GB" dirty="0" smtClean="0"/>
              <a:t>Wandsworth 2000-2012</a:t>
            </a:r>
            <a:endParaRPr lang="en-GB" dirty="0"/>
          </a:p>
        </p:txBody>
      </p:sp>
      <p:sp>
        <p:nvSpPr>
          <p:cNvPr id="4" name="Slide Number Placeholder 3"/>
          <p:cNvSpPr>
            <a:spLocks noGrp="1"/>
          </p:cNvSpPr>
          <p:nvPr>
            <p:ph type="sldNum" sz="quarter" idx="12"/>
          </p:nvPr>
        </p:nvSpPr>
        <p:spPr/>
        <p:txBody>
          <a:bodyPr/>
          <a:lstStyle/>
          <a:p>
            <a:fld id="{B56D06D8-DE5A-4349-B40C-EE3727B4996D}" type="slidenum">
              <a:rPr lang="en-GB" smtClean="0"/>
              <a:t>8</a:t>
            </a:fld>
            <a:endParaRPr lang="en-GB"/>
          </a:p>
        </p:txBody>
      </p:sp>
      <p:sp>
        <p:nvSpPr>
          <p:cNvPr id="6" name="Rectangle 5"/>
          <p:cNvSpPr/>
          <p:nvPr/>
        </p:nvSpPr>
        <p:spPr>
          <a:xfrm>
            <a:off x="339527" y="1268760"/>
            <a:ext cx="8568952" cy="369332"/>
          </a:xfrm>
          <a:prstGeom prst="rect">
            <a:avLst/>
          </a:prstGeom>
        </p:spPr>
        <p:txBody>
          <a:bodyPr wrap="square">
            <a:spAutoFit/>
          </a:bodyPr>
          <a:lstStyle/>
          <a:p>
            <a:r>
              <a:rPr lang="en-GB" dirty="0"/>
              <a:t>The general fertility rate (GFR) is the number of live births per 1,000 women aged </a:t>
            </a:r>
            <a:r>
              <a:rPr lang="en-GB" dirty="0" smtClean="0"/>
              <a:t>15-44</a:t>
            </a:r>
            <a:endParaRPr lang="en-GB" dirty="0"/>
          </a:p>
        </p:txBody>
      </p:sp>
      <p:sp>
        <p:nvSpPr>
          <p:cNvPr id="7" name="Rectangle 6"/>
          <p:cNvSpPr/>
          <p:nvPr/>
        </p:nvSpPr>
        <p:spPr>
          <a:xfrm>
            <a:off x="107504" y="6381328"/>
            <a:ext cx="1344599" cy="276999"/>
          </a:xfrm>
          <a:prstGeom prst="rect">
            <a:avLst/>
          </a:prstGeom>
        </p:spPr>
        <p:txBody>
          <a:bodyPr wrap="none">
            <a:spAutoFit/>
          </a:bodyPr>
          <a:lstStyle/>
          <a:p>
            <a:r>
              <a:rPr lang="en-GB" sz="1200" dirty="0" smtClean="0"/>
              <a:t>Source: ONS </a:t>
            </a:r>
            <a:r>
              <a:rPr lang="en-GB" sz="1200" dirty="0"/>
              <a:t>2013 </a:t>
            </a:r>
          </a:p>
        </p:txBody>
      </p:sp>
      <p:graphicFrame>
        <p:nvGraphicFramePr>
          <p:cNvPr id="8" name="Content Placeholder 3"/>
          <p:cNvGraphicFramePr>
            <a:graphicFrameLocks/>
          </p:cNvGraphicFramePr>
          <p:nvPr>
            <p:extLst>
              <p:ext uri="{D42A27DB-BD31-4B8C-83A1-F6EECF244321}">
                <p14:modId xmlns:p14="http://schemas.microsoft.com/office/powerpoint/2010/main" val="416758793"/>
              </p:ext>
            </p:extLst>
          </p:nvPr>
        </p:nvGraphicFramePr>
        <p:xfrm>
          <a:off x="1691680" y="3545632"/>
          <a:ext cx="6912768"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256316765"/>
              </p:ext>
            </p:extLst>
          </p:nvPr>
        </p:nvGraphicFramePr>
        <p:xfrm>
          <a:off x="258540" y="1556792"/>
          <a:ext cx="8654925" cy="2088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9927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88224" y="6371277"/>
            <a:ext cx="2133600" cy="365125"/>
          </a:xfrm>
        </p:spPr>
        <p:txBody>
          <a:bodyPr/>
          <a:lstStyle/>
          <a:p>
            <a:fld id="{B56D06D8-DE5A-4349-B40C-EE3727B4996D}" type="slidenum">
              <a:rPr lang="en-GB" smtClean="0"/>
              <a:t>9</a:t>
            </a:fld>
            <a:endParaRPr lang="en-GB"/>
          </a:p>
        </p:txBody>
      </p:sp>
      <p:sp>
        <p:nvSpPr>
          <p:cNvPr id="6" name="Title 1"/>
          <p:cNvSpPr>
            <a:spLocks noGrp="1"/>
          </p:cNvSpPr>
          <p:nvPr>
            <p:ph type="title"/>
          </p:nvPr>
        </p:nvSpPr>
        <p:spPr>
          <a:xfrm>
            <a:off x="457200" y="116632"/>
            <a:ext cx="8229600" cy="1143000"/>
          </a:xfrm>
        </p:spPr>
        <p:txBody>
          <a:bodyPr>
            <a:normAutofit/>
          </a:bodyPr>
          <a:lstStyle/>
          <a:p>
            <a:r>
              <a:rPr lang="en-GB" dirty="0" smtClean="0"/>
              <a:t>Population Projections</a:t>
            </a:r>
            <a:endParaRPr lang="en-GB" dirty="0"/>
          </a:p>
        </p:txBody>
      </p:sp>
      <p:sp>
        <p:nvSpPr>
          <p:cNvPr id="8" name="TextBox 7"/>
          <p:cNvSpPr txBox="1"/>
          <p:nvPr/>
        </p:nvSpPr>
        <p:spPr>
          <a:xfrm>
            <a:off x="3923928" y="6444044"/>
            <a:ext cx="3456384" cy="369332"/>
          </a:xfrm>
          <a:prstGeom prst="rect">
            <a:avLst/>
          </a:prstGeom>
          <a:noFill/>
        </p:spPr>
        <p:txBody>
          <a:bodyPr wrap="square" rtlCol="0">
            <a:spAutoFit/>
          </a:bodyPr>
          <a:lstStyle/>
          <a:p>
            <a:r>
              <a:rPr lang="en-GB" dirty="0" smtClean="0"/>
              <a:t>Age group</a:t>
            </a:r>
            <a:endParaRPr lang="en-GB" dirty="0"/>
          </a:p>
        </p:txBody>
      </p:sp>
      <p:sp>
        <p:nvSpPr>
          <p:cNvPr id="9" name="Rectangle 8"/>
          <p:cNvSpPr/>
          <p:nvPr/>
        </p:nvSpPr>
        <p:spPr>
          <a:xfrm>
            <a:off x="156750" y="6459403"/>
            <a:ext cx="3361048" cy="276999"/>
          </a:xfrm>
          <a:prstGeom prst="rect">
            <a:avLst/>
          </a:prstGeom>
        </p:spPr>
        <p:txBody>
          <a:bodyPr wrap="none">
            <a:spAutoFit/>
          </a:bodyPr>
          <a:lstStyle/>
          <a:p>
            <a:r>
              <a:rPr lang="en-GB" sz="1200" dirty="0" smtClean="0"/>
              <a:t>Source: GLA  </a:t>
            </a:r>
            <a:r>
              <a:rPr lang="en-GB" sz="1200" dirty="0"/>
              <a:t>2013, round demographic projections</a:t>
            </a:r>
          </a:p>
        </p:txBody>
      </p:sp>
      <p:graphicFrame>
        <p:nvGraphicFramePr>
          <p:cNvPr id="10" name="Chart 9"/>
          <p:cNvGraphicFramePr>
            <a:graphicFrameLocks/>
          </p:cNvGraphicFramePr>
          <p:nvPr>
            <p:extLst>
              <p:ext uri="{D42A27DB-BD31-4B8C-83A1-F6EECF244321}">
                <p14:modId xmlns:p14="http://schemas.microsoft.com/office/powerpoint/2010/main" val="1765171564"/>
              </p:ext>
            </p:extLst>
          </p:nvPr>
        </p:nvGraphicFramePr>
        <p:xfrm>
          <a:off x="251520" y="1124744"/>
          <a:ext cx="8603357"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311261312"/>
              </p:ext>
            </p:extLst>
          </p:nvPr>
        </p:nvGraphicFramePr>
        <p:xfrm>
          <a:off x="323528" y="3886685"/>
          <a:ext cx="8208912" cy="2572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8266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2769</TotalTime>
  <Words>1840</Words>
  <Application>Microsoft Office PowerPoint</Application>
  <PresentationFormat>On-screen Show (4:3)</PresentationFormat>
  <Paragraphs>382</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Joint Strategic Needs Assessment 2014 </vt:lpstr>
      <vt:lpstr>Wandsworth Health Overview</vt:lpstr>
      <vt:lpstr>Life expectancy gap between the most and least deprived</vt:lpstr>
      <vt:lpstr>Number and rate of deaths in Wandsworth for 2012</vt:lpstr>
      <vt:lpstr>PowerPoint Presentation</vt:lpstr>
      <vt:lpstr>Selected indicators against Inner London</vt:lpstr>
      <vt:lpstr>Latest data: Population pyramid by five year age bands and gender</vt:lpstr>
      <vt:lpstr>General Fertility Rate,  Wandsworth 2000-2012</vt:lpstr>
      <vt:lpstr>Population Projections</vt:lpstr>
      <vt:lpstr>Nine Elms and Vauxhall</vt:lpstr>
      <vt:lpstr>Deprivation map for Wandsworth</vt:lpstr>
      <vt:lpstr>Wider determinants of health</vt:lpstr>
      <vt:lpstr>Wider determinants of health</vt:lpstr>
      <vt:lpstr>PowerPoint Presentation</vt:lpstr>
      <vt:lpstr>Unemployment (JSA) by ethnicity and age</vt:lpstr>
      <vt:lpstr>Update against 2011 JSNA Indicators</vt:lpstr>
      <vt:lpstr>Summary of messages</vt:lpstr>
      <vt:lpstr>End</vt:lpstr>
      <vt:lpstr>PowerPoint Presentation</vt:lpstr>
      <vt:lpstr>Summary of messages high burden and worsening trend</vt:lpstr>
      <vt:lpstr>Conclusion: Summary of Public Health Key Priorities</vt:lpstr>
    </vt:vector>
  </TitlesOfParts>
  <Company>Wandsworth Borough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Gibson, Laurence</dc:creator>
  <cp:lastModifiedBy>Bahri, Sally</cp:lastModifiedBy>
  <cp:revision>109</cp:revision>
  <cp:lastPrinted>2014-06-24T13:45:42Z</cp:lastPrinted>
  <dcterms:created xsi:type="dcterms:W3CDTF">2014-06-09T14:14:58Z</dcterms:created>
  <dcterms:modified xsi:type="dcterms:W3CDTF">2015-06-09T11:29:38Z</dcterms:modified>
</cp:coreProperties>
</file>